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58" r:id="rId4"/>
    <p:sldId id="270" r:id="rId5"/>
    <p:sldId id="259" r:id="rId6"/>
    <p:sldId id="283" r:id="rId7"/>
    <p:sldId id="284" r:id="rId8"/>
    <p:sldId id="285" r:id="rId9"/>
    <p:sldId id="269" r:id="rId10"/>
    <p:sldId id="287" r:id="rId11"/>
    <p:sldId id="279" r:id="rId12"/>
    <p:sldId id="286" r:id="rId13"/>
    <p:sldId id="271" r:id="rId14"/>
    <p:sldId id="288" r:id="rId15"/>
    <p:sldId id="260" r:id="rId16"/>
    <p:sldId id="272" r:id="rId17"/>
    <p:sldId id="290" r:id="rId18"/>
    <p:sldId id="289" r:id="rId19"/>
    <p:sldId id="261" r:id="rId20"/>
    <p:sldId id="296" r:id="rId21"/>
    <p:sldId id="291" r:id="rId22"/>
    <p:sldId id="268" r:id="rId23"/>
    <p:sldId id="265" r:id="rId24"/>
    <p:sldId id="278" r:id="rId25"/>
    <p:sldId id="276" r:id="rId26"/>
    <p:sldId id="262" r:id="rId27"/>
    <p:sldId id="292" r:id="rId28"/>
    <p:sldId id="273" r:id="rId29"/>
    <p:sldId id="263" r:id="rId30"/>
    <p:sldId id="275" r:id="rId31"/>
    <p:sldId id="294" r:id="rId32"/>
    <p:sldId id="295" r:id="rId33"/>
    <p:sldId id="293" r:id="rId34"/>
    <p:sldId id="266" r:id="rId35"/>
    <p:sldId id="264" r:id="rId36"/>
    <p:sldId id="277" r:id="rId37"/>
    <p:sldId id="267" r:id="rId38"/>
    <p:sldId id="274" r:id="rId3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2" autoAdjust="0"/>
  </p:normalViewPr>
  <p:slideViewPr>
    <p:cSldViewPr>
      <p:cViewPr varScale="1">
        <p:scale>
          <a:sx n="70" d="100"/>
          <a:sy n="70" d="100"/>
        </p:scale>
        <p:origin x="-138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299A40-59D5-4159-82A6-E020C307873B}" type="datetimeFigureOut">
              <a:rPr lang="fr-FR" smtClean="0"/>
              <a:pPr/>
              <a:t>17/11/2018</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F588A9-6486-4089-BDB4-DBB86C9E6474}" type="slidenum">
              <a:rPr lang="fr-FR" smtClean="0"/>
              <a:pPr/>
              <a:t>‹N°›</a:t>
            </a:fld>
            <a:endParaRPr lang="fr-FR" dirty="0"/>
          </a:p>
        </p:txBody>
      </p:sp>
    </p:spTree>
    <p:extLst>
      <p:ext uri="{BB962C8B-B14F-4D97-AF65-F5344CB8AC3E}">
        <p14:creationId xmlns:p14="http://schemas.microsoft.com/office/powerpoint/2010/main" val="3987728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0F588A9-6486-4089-BDB4-DBB86C9E6474}" type="slidenum">
              <a:rPr lang="fr-FR" smtClean="0"/>
              <a:pPr/>
              <a:t>35</a:t>
            </a:fld>
            <a:endParaRPr lang="fr-FR" dirty="0"/>
          </a:p>
        </p:txBody>
      </p:sp>
    </p:spTree>
    <p:extLst>
      <p:ext uri="{BB962C8B-B14F-4D97-AF65-F5344CB8AC3E}">
        <p14:creationId xmlns:p14="http://schemas.microsoft.com/office/powerpoint/2010/main" val="3710651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3C210141-4A68-497B-8775-1E319D04D6AF}" type="datetimeFigureOut">
              <a:rPr lang="fr-FR" smtClean="0"/>
              <a:pPr/>
              <a:t>17/11/2018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167689F6-656C-452B-90A0-2BB9324D9B5A}" type="slidenum">
              <a:rPr lang="fr-FR" smtClean="0"/>
              <a:pPr/>
              <a:t>‹N°›</a:t>
            </a:fld>
            <a:endParaRPr lang="fr-FR" dirty="0"/>
          </a:p>
        </p:txBody>
      </p:sp>
    </p:spTree>
    <p:extLst>
      <p:ext uri="{BB962C8B-B14F-4D97-AF65-F5344CB8AC3E}">
        <p14:creationId xmlns:p14="http://schemas.microsoft.com/office/powerpoint/2010/main" val="587581048"/>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C210141-4A68-497B-8775-1E319D04D6AF}" type="datetimeFigureOut">
              <a:rPr lang="fr-FR" smtClean="0"/>
              <a:pPr/>
              <a:t>17/11/2018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167689F6-656C-452B-90A0-2BB9324D9B5A}" type="slidenum">
              <a:rPr lang="fr-FR" smtClean="0"/>
              <a:pPr/>
              <a:t>‹N°›</a:t>
            </a:fld>
            <a:endParaRPr lang="fr-FR" dirty="0"/>
          </a:p>
        </p:txBody>
      </p:sp>
    </p:spTree>
    <p:extLst>
      <p:ext uri="{BB962C8B-B14F-4D97-AF65-F5344CB8AC3E}">
        <p14:creationId xmlns:p14="http://schemas.microsoft.com/office/powerpoint/2010/main" val="1045626104"/>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C210141-4A68-497B-8775-1E319D04D6AF}" type="datetimeFigureOut">
              <a:rPr lang="fr-FR" smtClean="0"/>
              <a:pPr/>
              <a:t>17/11/2018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167689F6-656C-452B-90A0-2BB9324D9B5A}" type="slidenum">
              <a:rPr lang="fr-FR" smtClean="0"/>
              <a:pPr/>
              <a:t>‹N°›</a:t>
            </a:fld>
            <a:endParaRPr lang="fr-FR" dirty="0"/>
          </a:p>
        </p:txBody>
      </p:sp>
    </p:spTree>
    <p:extLst>
      <p:ext uri="{BB962C8B-B14F-4D97-AF65-F5344CB8AC3E}">
        <p14:creationId xmlns:p14="http://schemas.microsoft.com/office/powerpoint/2010/main" val="3469801899"/>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C210141-4A68-497B-8775-1E319D04D6AF}" type="datetimeFigureOut">
              <a:rPr lang="fr-FR" smtClean="0"/>
              <a:pPr/>
              <a:t>17/11/2018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167689F6-656C-452B-90A0-2BB9324D9B5A}" type="slidenum">
              <a:rPr lang="fr-FR" smtClean="0"/>
              <a:pPr/>
              <a:t>‹N°›</a:t>
            </a:fld>
            <a:endParaRPr lang="fr-FR" dirty="0"/>
          </a:p>
        </p:txBody>
      </p:sp>
    </p:spTree>
    <p:extLst>
      <p:ext uri="{BB962C8B-B14F-4D97-AF65-F5344CB8AC3E}">
        <p14:creationId xmlns:p14="http://schemas.microsoft.com/office/powerpoint/2010/main" val="3053328881"/>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3C210141-4A68-497B-8775-1E319D04D6AF}" type="datetimeFigureOut">
              <a:rPr lang="fr-FR" smtClean="0"/>
              <a:pPr/>
              <a:t>17/11/2018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167689F6-656C-452B-90A0-2BB9324D9B5A}" type="slidenum">
              <a:rPr lang="fr-FR" smtClean="0"/>
              <a:pPr/>
              <a:t>‹N°›</a:t>
            </a:fld>
            <a:endParaRPr lang="fr-FR" dirty="0"/>
          </a:p>
        </p:txBody>
      </p:sp>
    </p:spTree>
    <p:extLst>
      <p:ext uri="{BB962C8B-B14F-4D97-AF65-F5344CB8AC3E}">
        <p14:creationId xmlns:p14="http://schemas.microsoft.com/office/powerpoint/2010/main" val="673677063"/>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3C210141-4A68-497B-8775-1E319D04D6AF}" type="datetimeFigureOut">
              <a:rPr lang="fr-FR" smtClean="0"/>
              <a:pPr/>
              <a:t>17/11/2018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167689F6-656C-452B-90A0-2BB9324D9B5A}" type="slidenum">
              <a:rPr lang="fr-FR" smtClean="0"/>
              <a:pPr/>
              <a:t>‹N°›</a:t>
            </a:fld>
            <a:endParaRPr lang="fr-FR" dirty="0"/>
          </a:p>
        </p:txBody>
      </p:sp>
    </p:spTree>
    <p:extLst>
      <p:ext uri="{BB962C8B-B14F-4D97-AF65-F5344CB8AC3E}">
        <p14:creationId xmlns:p14="http://schemas.microsoft.com/office/powerpoint/2010/main" val="3459333717"/>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3C210141-4A68-497B-8775-1E319D04D6AF}" type="datetimeFigureOut">
              <a:rPr lang="fr-FR" smtClean="0"/>
              <a:pPr/>
              <a:t>17/11/2018</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167689F6-656C-452B-90A0-2BB9324D9B5A}" type="slidenum">
              <a:rPr lang="fr-FR" smtClean="0"/>
              <a:pPr/>
              <a:t>‹N°›</a:t>
            </a:fld>
            <a:endParaRPr lang="fr-FR" dirty="0"/>
          </a:p>
        </p:txBody>
      </p:sp>
    </p:spTree>
    <p:extLst>
      <p:ext uri="{BB962C8B-B14F-4D97-AF65-F5344CB8AC3E}">
        <p14:creationId xmlns:p14="http://schemas.microsoft.com/office/powerpoint/2010/main" val="1063812515"/>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3C210141-4A68-497B-8775-1E319D04D6AF}" type="datetimeFigureOut">
              <a:rPr lang="fr-FR" smtClean="0"/>
              <a:pPr/>
              <a:t>17/11/2018</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167689F6-656C-452B-90A0-2BB9324D9B5A}" type="slidenum">
              <a:rPr lang="fr-FR" smtClean="0"/>
              <a:pPr/>
              <a:t>‹N°›</a:t>
            </a:fld>
            <a:endParaRPr lang="fr-FR" dirty="0"/>
          </a:p>
        </p:txBody>
      </p:sp>
    </p:spTree>
    <p:extLst>
      <p:ext uri="{BB962C8B-B14F-4D97-AF65-F5344CB8AC3E}">
        <p14:creationId xmlns:p14="http://schemas.microsoft.com/office/powerpoint/2010/main" val="2752948037"/>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C210141-4A68-497B-8775-1E319D04D6AF}" type="datetimeFigureOut">
              <a:rPr lang="fr-FR" smtClean="0"/>
              <a:pPr/>
              <a:t>17/11/2018</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167689F6-656C-452B-90A0-2BB9324D9B5A}" type="slidenum">
              <a:rPr lang="fr-FR" smtClean="0"/>
              <a:pPr/>
              <a:t>‹N°›</a:t>
            </a:fld>
            <a:endParaRPr lang="fr-FR" dirty="0"/>
          </a:p>
        </p:txBody>
      </p:sp>
    </p:spTree>
    <p:extLst>
      <p:ext uri="{BB962C8B-B14F-4D97-AF65-F5344CB8AC3E}">
        <p14:creationId xmlns:p14="http://schemas.microsoft.com/office/powerpoint/2010/main" val="1906837648"/>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3C210141-4A68-497B-8775-1E319D04D6AF}" type="datetimeFigureOut">
              <a:rPr lang="fr-FR" smtClean="0"/>
              <a:pPr/>
              <a:t>17/11/2018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167689F6-656C-452B-90A0-2BB9324D9B5A}" type="slidenum">
              <a:rPr lang="fr-FR" smtClean="0"/>
              <a:pPr/>
              <a:t>‹N°›</a:t>
            </a:fld>
            <a:endParaRPr lang="fr-FR" dirty="0"/>
          </a:p>
        </p:txBody>
      </p:sp>
    </p:spTree>
    <p:extLst>
      <p:ext uri="{BB962C8B-B14F-4D97-AF65-F5344CB8AC3E}">
        <p14:creationId xmlns:p14="http://schemas.microsoft.com/office/powerpoint/2010/main" val="1370280989"/>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3C210141-4A68-497B-8775-1E319D04D6AF}" type="datetimeFigureOut">
              <a:rPr lang="fr-FR" smtClean="0"/>
              <a:pPr/>
              <a:t>17/11/2018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167689F6-656C-452B-90A0-2BB9324D9B5A}" type="slidenum">
              <a:rPr lang="fr-FR" smtClean="0"/>
              <a:pPr/>
              <a:t>‹N°›</a:t>
            </a:fld>
            <a:endParaRPr lang="fr-FR" dirty="0"/>
          </a:p>
        </p:txBody>
      </p:sp>
    </p:spTree>
    <p:extLst>
      <p:ext uri="{BB962C8B-B14F-4D97-AF65-F5344CB8AC3E}">
        <p14:creationId xmlns:p14="http://schemas.microsoft.com/office/powerpoint/2010/main" val="1755183820"/>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210141-4A68-497B-8775-1E319D04D6AF}" type="datetimeFigureOut">
              <a:rPr lang="fr-FR" smtClean="0"/>
              <a:pPr/>
              <a:t>17/11/2018</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7689F6-656C-452B-90A0-2BB9324D9B5A}" type="slidenum">
              <a:rPr lang="fr-FR" smtClean="0"/>
              <a:pPr/>
              <a:t>‹N°›</a:t>
            </a:fld>
            <a:endParaRPr lang="fr-FR" dirty="0"/>
          </a:p>
        </p:txBody>
      </p:sp>
    </p:spTree>
    <p:extLst>
      <p:ext uri="{BB962C8B-B14F-4D97-AF65-F5344CB8AC3E}">
        <p14:creationId xmlns:p14="http://schemas.microsoft.com/office/powerpoint/2010/main" val="4022477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8" Type="http://schemas.openxmlformats.org/officeDocument/2006/relationships/image" Target="../media/image91.jpeg"/><Relationship Id="rId13" Type="http://schemas.microsoft.com/office/2007/relationships/hdphoto" Target="../media/hdphoto7.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93.pn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0.jpe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92.jpeg"/><Relationship Id="rId4" Type="http://schemas.openxmlformats.org/officeDocument/2006/relationships/image" Target="../media/image89.jpeg"/><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7.png"/><Relationship Id="rId5" Type="http://schemas.microsoft.com/office/2007/relationships/hdphoto" Target="../media/hdphoto8.wdp"/><Relationship Id="rId4" Type="http://schemas.openxmlformats.org/officeDocument/2006/relationships/image" Target="../media/image106.jpeg"/></Relationships>
</file>

<file path=ppt/slides/_rels/slide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09.jpeg"/><Relationship Id="rId7" Type="http://schemas.openxmlformats.org/officeDocument/2006/relationships/image" Target="../media/image1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0.wdp"/><Relationship Id="rId11" Type="http://schemas.microsoft.com/office/2007/relationships/hdphoto" Target="../media/hdphoto12.wdp"/><Relationship Id="rId5" Type="http://schemas.openxmlformats.org/officeDocument/2006/relationships/image" Target="../media/image110.jpeg"/><Relationship Id="rId10" Type="http://schemas.openxmlformats.org/officeDocument/2006/relationships/image" Target="../media/image113.jpeg"/><Relationship Id="rId4" Type="http://schemas.microsoft.com/office/2007/relationships/hdphoto" Target="../media/hdphoto9.wdp"/><Relationship Id="rId9" Type="http://schemas.openxmlformats.org/officeDocument/2006/relationships/image" Target="../media/image112.jpg"/></Relationships>
</file>

<file path=ppt/slides/_rels/slide36.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14.jpeg"/><Relationship Id="rId7" Type="http://schemas.openxmlformats.org/officeDocument/2006/relationships/image" Target="../media/image117.jpeg"/><Relationship Id="rId2" Type="http://schemas.openxmlformats.org/officeDocument/2006/relationships/hyperlink" Target="https://www.google.com/url?sa=i&amp;rct=j&amp;q=&amp;esrc=s&amp;source=images&amp;cd=&amp;cad=rja&amp;uact=8&amp;ved=2ahUKEwjTse3Xk9XaAhWEPRQKHfxnCeoQjRx6BAgAEAU&amp;url=https://fr.freepik.com/icones-gratuites&amp;psig=AOvVaw34sjXwFoALbZTvN6zHGAVb&amp;ust=1524736352558314" TargetMode="External"/><Relationship Id="rId1" Type="http://schemas.openxmlformats.org/officeDocument/2006/relationships/slideLayout" Target="../slideLayouts/slideLayout2.xml"/><Relationship Id="rId6" Type="http://schemas.openxmlformats.org/officeDocument/2006/relationships/image" Target="../media/image116.jpeg"/><Relationship Id="rId5" Type="http://schemas.microsoft.com/office/2007/relationships/hdphoto" Target="../media/hdphoto13.wdp"/><Relationship Id="rId10" Type="http://schemas.microsoft.com/office/2007/relationships/hdphoto" Target="../media/hdphoto15.wdp"/><Relationship Id="rId4" Type="http://schemas.openxmlformats.org/officeDocument/2006/relationships/image" Target="../media/image115.jpeg"/><Relationship Id="rId9" Type="http://schemas.openxmlformats.org/officeDocument/2006/relationships/image" Target="../media/image118.jpeg"/></Relationships>
</file>

<file path=ppt/slides/_rels/slide37.xml.rels><?xml version="1.0" encoding="UTF-8" standalone="yes"?>
<Relationships xmlns="http://schemas.openxmlformats.org/package/2006/relationships"><Relationship Id="rId8" Type="http://schemas.openxmlformats.org/officeDocument/2006/relationships/image" Target="../media/image123.jpeg"/><Relationship Id="rId3" Type="http://schemas.microsoft.com/office/2007/relationships/hdphoto" Target="../media/hdphoto16.wdp"/><Relationship Id="rId7" Type="http://schemas.openxmlformats.org/officeDocument/2006/relationships/image" Target="../media/image122.jpe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1.jpeg"/><Relationship Id="rId5" Type="http://schemas.microsoft.com/office/2007/relationships/hdphoto" Target="../media/hdphoto17.wdp"/><Relationship Id="rId10" Type="http://schemas.openxmlformats.org/officeDocument/2006/relationships/image" Target="../media/image125.jpeg"/><Relationship Id="rId4" Type="http://schemas.openxmlformats.org/officeDocument/2006/relationships/image" Target="../media/image120.jpeg"/><Relationship Id="rId9" Type="http://schemas.openxmlformats.org/officeDocument/2006/relationships/image" Target="../media/image124.jpeg"/></Relationships>
</file>

<file path=ppt/slides/_rels/slide38.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hdphoto" Target="../media/hdphoto18.wdp"/><Relationship Id="rId7" Type="http://schemas.microsoft.com/office/2007/relationships/hdphoto" Target="../media/hdphoto19.wdp"/><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7211" y="0"/>
            <a:ext cx="2143125" cy="21431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ctrTitle"/>
          </p:nvPr>
        </p:nvSpPr>
        <p:spPr>
          <a:xfrm>
            <a:off x="899592" y="2608287"/>
            <a:ext cx="7488832" cy="1470025"/>
          </a:xfrm>
        </p:spPr>
        <p:txBody>
          <a:bodyPr>
            <a:normAutofit fontScale="90000"/>
          </a:bodyPr>
          <a:lstStyle/>
          <a:p>
            <a:r>
              <a:rPr lang="fr-FR" sz="7200" dirty="0">
                <a:latin typeface="Andalus" panose="02020603050405020304" pitchFamily="18" charset="-78"/>
                <a:cs typeface="Andalus" panose="02020603050405020304" pitchFamily="18" charset="-78"/>
              </a:rPr>
              <a:t>Mobilité en Roumanie </a:t>
            </a:r>
          </a:p>
        </p:txBody>
      </p:sp>
      <p:sp>
        <p:nvSpPr>
          <p:cNvPr id="3" name="Sous-titre 2"/>
          <p:cNvSpPr>
            <a:spLocks noGrp="1"/>
          </p:cNvSpPr>
          <p:nvPr>
            <p:ph type="subTitle" idx="1"/>
          </p:nvPr>
        </p:nvSpPr>
        <p:spPr>
          <a:xfrm>
            <a:off x="1500166" y="5357826"/>
            <a:ext cx="6400800" cy="694928"/>
          </a:xfrm>
        </p:spPr>
        <p:txBody>
          <a:bodyPr>
            <a:normAutofit/>
          </a:bodyPr>
          <a:lstStyle/>
          <a:p>
            <a:r>
              <a:rPr lang="fr-FR" sz="2400" dirty="0"/>
              <a:t>15 Avril au 21 Avril 2018</a:t>
            </a:r>
          </a:p>
        </p:txBody>
      </p:sp>
      <p:sp>
        <p:nvSpPr>
          <p:cNvPr id="4" name="Rectangle 3"/>
          <p:cNvSpPr/>
          <p:nvPr/>
        </p:nvSpPr>
        <p:spPr>
          <a:xfrm>
            <a:off x="17883" y="0"/>
            <a:ext cx="2160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9" name="irc_mi" descr="Résultat de recherche d'images pour &quot;erasmus+&quot;"/>
          <p:cNvPicPr/>
          <p:nvPr/>
        </p:nvPicPr>
        <p:blipFill rotWithShape="1">
          <a:blip r:embed="rId5">
            <a:extLst>
              <a:ext uri="{28A0092B-C50C-407E-A947-70E740481C1C}">
                <a14:useLocalDpi xmlns:a14="http://schemas.microsoft.com/office/drawing/2010/main" val="0"/>
              </a:ext>
            </a:extLst>
          </a:blip>
          <a:srcRect t="31730" b="30289"/>
          <a:stretch/>
        </p:blipFill>
        <p:spPr bwMode="auto">
          <a:xfrm rot="16200000">
            <a:off x="7744529" y="5513053"/>
            <a:ext cx="1976637" cy="400817"/>
          </a:xfrm>
          <a:prstGeom prst="rect">
            <a:avLst/>
          </a:prstGeom>
          <a:noFill/>
          <a:ln>
            <a:noFill/>
          </a:ln>
          <a:extLst>
            <a:ext uri="{53640926-AAD7-44D8-BBD7-CCE9431645EC}">
              <a14:shadowObscured xmlns:a14="http://schemas.microsoft.com/office/drawing/2010/main"/>
            </a:ext>
          </a:extLst>
        </p:spPr>
      </p:pic>
      <p:pic>
        <p:nvPicPr>
          <p:cNvPr id="6" name="quatuor-Enesco s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7624" y="5116372"/>
            <a:ext cx="609600" cy="609600"/>
          </a:xfrm>
          <a:prstGeom prst="rect">
            <a:avLst/>
          </a:prstGeom>
        </p:spPr>
      </p:pic>
    </p:spTree>
    <p:extLst>
      <p:ext uri="{BB962C8B-B14F-4D97-AF65-F5344CB8AC3E}">
        <p14:creationId xmlns:p14="http://schemas.microsoft.com/office/powerpoint/2010/main" val="3353208390"/>
      </p:ext>
    </p:extLst>
  </p:cSld>
  <p:clrMapOvr>
    <a:masterClrMapping/>
  </p:clrMapOvr>
  <mc:AlternateContent xmlns:mc="http://schemas.openxmlformats.org/markup-compatibility/2006" xmlns:p14="http://schemas.microsoft.com/office/powerpoint/2010/main">
    <mc:Choice Requires="p14">
      <p:transition spd="slow" p14:dur="800" advClick="0" advTm="4000">
        <p:circle/>
      </p:transition>
    </mc:Choice>
    <mc:Fallback xmlns="">
      <p:transition spd="slow" advClick="0" advTm="4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827584" y="712266"/>
            <a:ext cx="4038600" cy="5433467"/>
          </a:xfrm>
        </p:spPr>
        <p:txBody>
          <a:bodyPr>
            <a:normAutofit fontScale="55000" lnSpcReduction="20000"/>
          </a:bodyPr>
          <a:lstStyle/>
          <a:p>
            <a:pPr marL="0" indent="0" algn="just">
              <a:buNone/>
            </a:pPr>
            <a:r>
              <a:rPr lang="fr-FR" sz="3300" dirty="0"/>
              <a:t> </a:t>
            </a:r>
          </a:p>
          <a:p>
            <a:pPr marL="0" indent="0" algn="just">
              <a:buNone/>
            </a:pPr>
            <a:r>
              <a:rPr lang="fr-FR" sz="3300" dirty="0"/>
              <a:t>En 1944, un groupe d'étudiants et d'enseignants du lycée « </a:t>
            </a:r>
            <a:r>
              <a:rPr lang="fr-FR" sz="3300" dirty="0"/>
              <a:t>Ioniţă</a:t>
            </a:r>
            <a:r>
              <a:rPr lang="fr-FR" sz="3300" dirty="0"/>
              <a:t> Asan » a l’idée de créer une galerie d'art à l'école avec des œuvres représentatives d'artistes nés dans la ville.</a:t>
            </a:r>
          </a:p>
          <a:p>
            <a:pPr marL="0" indent="0" algn="just">
              <a:buNone/>
            </a:pPr>
            <a:r>
              <a:rPr lang="fr-FR" sz="3300" dirty="0"/>
              <a:t>Le professeur </a:t>
            </a:r>
            <a:r>
              <a:rPr lang="fr-FR" sz="3300" dirty="0"/>
              <a:t>Pătru</a:t>
            </a:r>
            <a:r>
              <a:rPr lang="fr-FR" sz="3300" dirty="0"/>
              <a:t> </a:t>
            </a:r>
            <a:r>
              <a:rPr lang="fr-FR" sz="3300" dirty="0"/>
              <a:t>Crăciun</a:t>
            </a:r>
            <a:r>
              <a:rPr lang="fr-FR" sz="3300" dirty="0"/>
              <a:t>, le directeur du lycée " </a:t>
            </a:r>
            <a:r>
              <a:rPr lang="fr-FR" sz="3300" dirty="0"/>
              <a:t>Ioniţă</a:t>
            </a:r>
            <a:r>
              <a:rPr lang="fr-FR" sz="3300" dirty="0"/>
              <a:t> Asan», à l'insistance de la peintre Hortensia </a:t>
            </a:r>
            <a:r>
              <a:rPr lang="fr-FR" sz="3300" dirty="0"/>
              <a:t>Popescu</a:t>
            </a:r>
            <a:r>
              <a:rPr lang="fr-FR" sz="3300" dirty="0"/>
              <a:t>, commence en 1946 les démarches pour l'achat d'œuvres d'art, et ayant le soutien de peintres de renom nés à Caracal, dont Marius </a:t>
            </a:r>
            <a:r>
              <a:rPr lang="fr-FR" sz="3300" dirty="0"/>
              <a:t>Bunescu</a:t>
            </a:r>
            <a:r>
              <a:rPr lang="fr-FR" sz="3300" dirty="0"/>
              <a:t>, </a:t>
            </a:r>
            <a:r>
              <a:rPr lang="fr-FR" sz="3300" dirty="0"/>
              <a:t>Mihail</a:t>
            </a:r>
            <a:r>
              <a:rPr lang="fr-FR" sz="3300" dirty="0"/>
              <a:t> </a:t>
            </a:r>
            <a:r>
              <a:rPr lang="fr-FR" sz="3300" dirty="0"/>
              <a:t>Lapatty</a:t>
            </a:r>
            <a:r>
              <a:rPr lang="fr-FR" sz="3300" dirty="0"/>
              <a:t>, Ion </a:t>
            </a:r>
            <a:r>
              <a:rPr lang="fr-FR" sz="3300" dirty="0"/>
              <a:t>Musceleanu</a:t>
            </a:r>
            <a:r>
              <a:rPr lang="fr-FR" sz="3300" dirty="0"/>
              <a:t>, Gheorghe </a:t>
            </a:r>
            <a:r>
              <a:rPr lang="fr-FR" sz="3300" dirty="0"/>
              <a:t>Teodorescu-Romanaţi</a:t>
            </a:r>
            <a:r>
              <a:rPr lang="fr-FR" sz="3300" dirty="0"/>
              <a:t>.</a:t>
            </a:r>
          </a:p>
          <a:p>
            <a:pPr marL="0" indent="0" algn="just">
              <a:buNone/>
            </a:pPr>
            <a:r>
              <a:rPr lang="fr-FR" sz="3300" dirty="0"/>
              <a:t>La naissance de la pinacothèque date du 17 avril 1947. Au fil des ans, le nombre </a:t>
            </a:r>
            <a:r>
              <a:rPr lang="fr-FR" sz="3300" dirty="0" smtClean="0"/>
              <a:t>des </a:t>
            </a:r>
            <a:r>
              <a:rPr lang="fr-FR" sz="3300" dirty="0"/>
              <a:t>oeuvres</a:t>
            </a:r>
            <a:r>
              <a:rPr lang="fr-FR" sz="3300" dirty="0"/>
              <a:t> reçues en don ou achetées a permis d’augmenter la collection qui compte aujourd'hui 331 peintures et estampes japonaises.</a:t>
            </a:r>
          </a:p>
          <a:p>
            <a:pPr marL="0" indent="0">
              <a:buNone/>
            </a:pPr>
            <a:r>
              <a:rPr lang="fr-FR" dirty="0"/>
              <a:t> </a:t>
            </a:r>
          </a:p>
          <a:p>
            <a:endParaRPr lang="fr-FR" dirty="0"/>
          </a:p>
        </p:txBody>
      </p:sp>
      <p:pic>
        <p:nvPicPr>
          <p:cNvPr id="3074" name="Picture 2" descr="F:\ERASMUS 2017 - 2018\MOBILITE ROUMANIE\Roumanie photos élèves\-la salle des tableaux\20180416_104433.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764704"/>
            <a:ext cx="3693635" cy="20776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5" name="Picture 3" descr="F:\ERASMUS 2017 - 2018\MOBILITE ROUMANIE\Roumanie photos élèves\-la salle des tableaux\20180416_1046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3068960"/>
            <a:ext cx="2426956" cy="32066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23390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184705508"/>
      </p:ext>
    </p:extLst>
  </p:cSld>
  <p:clrMapOvr>
    <a:masterClrMapping/>
  </p:clrMapOvr>
  <mc:AlternateContent xmlns:mc="http://schemas.openxmlformats.org/markup-compatibility/2006" xmlns:p14="http://schemas.microsoft.com/office/powerpoint/2010/main">
    <mc:Choice Requires="p14">
      <p:transition spd="slow" p14:dur="800" advClick="0" advTm="21000">
        <p:circle/>
      </p:transition>
    </mc:Choice>
    <mc:Fallback xmlns="">
      <p:transition spd="slow" advClick="0" advTm="21000">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271668"/>
            <a:ext cx="1676453" cy="2267376"/>
          </a:xfrm>
          <a:prstGeom prst="rect">
            <a:avLst/>
          </a:prstGeom>
          <a:ln>
            <a:noFill/>
          </a:ln>
          <a:effectLst>
            <a:softEdge rad="112500"/>
          </a:effectLst>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b="33410"/>
          <a:stretch/>
        </p:blipFill>
        <p:spPr>
          <a:xfrm>
            <a:off x="6084168" y="167060"/>
            <a:ext cx="2553742" cy="2267376"/>
          </a:xfrm>
          <a:prstGeom prst="rect">
            <a:avLst/>
          </a:prstGeom>
          <a:ln>
            <a:noFill/>
          </a:ln>
          <a:effectLst>
            <a:softEdge rad="112500"/>
          </a:effectLst>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6761" y="4697978"/>
            <a:ext cx="3413712" cy="1920213"/>
          </a:xfrm>
          <a:prstGeom prst="rect">
            <a:avLst/>
          </a:prstGeom>
          <a:ln>
            <a:noFill/>
          </a:ln>
          <a:effectLst>
            <a:softEdge rad="112500"/>
          </a:effectLst>
        </p:spPr>
      </p:pic>
      <p:pic>
        <p:nvPicPr>
          <p:cNvPr id="8" name="Image 7"/>
          <p:cNvPicPr>
            <a:picLocks noChangeAspect="1"/>
          </p:cNvPicPr>
          <p:nvPr/>
        </p:nvPicPr>
        <p:blipFill rotWithShape="1">
          <a:blip r:embed="rId5">
            <a:extLst>
              <a:ext uri="{28A0092B-C50C-407E-A947-70E740481C1C}">
                <a14:useLocalDpi xmlns:a14="http://schemas.microsoft.com/office/drawing/2010/main" val="0"/>
              </a:ext>
            </a:extLst>
          </a:blip>
          <a:srcRect l="19055" t="49603" r="31202" b="19519"/>
          <a:stretch/>
        </p:blipFill>
        <p:spPr>
          <a:xfrm>
            <a:off x="1195617" y="188640"/>
            <a:ext cx="2739360" cy="2267377"/>
          </a:xfrm>
          <a:prstGeom prst="rect">
            <a:avLst/>
          </a:prstGeom>
          <a:ln>
            <a:noFill/>
          </a:ln>
          <a:effectLst>
            <a:softEdge rad="112500"/>
          </a:effectLst>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4977" y="4712707"/>
            <a:ext cx="1429111" cy="1905481"/>
          </a:xfrm>
          <a:prstGeom prst="rect">
            <a:avLst/>
          </a:prstGeom>
          <a:ln>
            <a:noFill/>
          </a:ln>
          <a:effectLst>
            <a:softEdge rad="112500"/>
          </a:effectLst>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92" y="5013176"/>
            <a:ext cx="2853360" cy="1605015"/>
          </a:xfrm>
          <a:prstGeom prst="rect">
            <a:avLst/>
          </a:prstGeom>
          <a:ln>
            <a:noFill/>
          </a:ln>
          <a:effectLst>
            <a:softEdge rad="112500"/>
          </a:effectLst>
        </p:spPr>
      </p:pic>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4229" y="2463844"/>
            <a:ext cx="1675601" cy="2234134"/>
          </a:xfrm>
          <a:prstGeom prst="rect">
            <a:avLst/>
          </a:prstGeom>
          <a:ln>
            <a:noFill/>
          </a:ln>
          <a:effectLst>
            <a:softEdge rad="112500"/>
          </a:effectLst>
        </p:spPr>
      </p:pic>
      <p:sp>
        <p:nvSpPr>
          <p:cNvPr id="13" name="Rectangle 12"/>
          <p:cNvSpPr/>
          <p:nvPr/>
        </p:nvSpPr>
        <p:spPr>
          <a:xfrm>
            <a:off x="17883" y="0"/>
            <a:ext cx="2160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p:cNvSpPr/>
          <p:nvPr/>
        </p:nvSpPr>
        <p:spPr>
          <a:xfrm>
            <a:off x="247695" y="0"/>
            <a:ext cx="202236" cy="68840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14"/>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ZoneTexte 16"/>
          <p:cNvSpPr txBox="1"/>
          <p:nvPr/>
        </p:nvSpPr>
        <p:spPr>
          <a:xfrm>
            <a:off x="3176713" y="3001793"/>
            <a:ext cx="4875208" cy="83099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fr-FR" sz="2400" dirty="0">
                <a:latin typeface="Andalus" pitchFamily="18" charset="-78"/>
                <a:cs typeface="Andalus" pitchFamily="18" charset="-78"/>
              </a:rPr>
              <a:t>Dégustation de gâteaux typiques </a:t>
            </a:r>
          </a:p>
          <a:p>
            <a:pPr algn="ctr"/>
            <a:endParaRPr lang="fr-FR" sz="2400" dirty="0">
              <a:latin typeface="Andalus" pitchFamily="18" charset="-78"/>
              <a:cs typeface="Andalus" pitchFamily="18" charset="-78"/>
            </a:endParaRPr>
          </a:p>
        </p:txBody>
      </p:sp>
      <p:sp>
        <p:nvSpPr>
          <p:cNvPr id="18" name="ZoneTexte 17"/>
          <p:cNvSpPr txBox="1"/>
          <p:nvPr/>
        </p:nvSpPr>
        <p:spPr>
          <a:xfrm>
            <a:off x="3968801" y="3463458"/>
            <a:ext cx="3291031" cy="369332"/>
          </a:xfrm>
          <a:prstGeom prst="rect">
            <a:avLst/>
          </a:prstGeom>
          <a:noFill/>
        </p:spPr>
        <p:txBody>
          <a:bodyPr wrap="square" rtlCol="0">
            <a:spAutoFit/>
          </a:bodyPr>
          <a:lstStyle/>
          <a:p>
            <a:pPr algn="ctr"/>
            <a:r>
              <a:rPr lang="fr-FR" dirty="0" smtClean="0"/>
              <a:t>Une b</a:t>
            </a:r>
            <a:r>
              <a:rPr lang="fr-FR" dirty="0" smtClean="0"/>
              <a:t>onne </a:t>
            </a:r>
            <a:r>
              <a:rPr lang="fr-FR" dirty="0"/>
              <a:t>découverte !</a:t>
            </a:r>
          </a:p>
        </p:txBody>
      </p:sp>
    </p:spTree>
    <p:extLst>
      <p:ext uri="{BB962C8B-B14F-4D97-AF65-F5344CB8AC3E}">
        <p14:creationId xmlns:p14="http://schemas.microsoft.com/office/powerpoint/2010/main" val="1832570150"/>
      </p:ext>
    </p:extLst>
  </p:cSld>
  <p:clrMapOvr>
    <a:masterClrMapping/>
  </p:clrMapOvr>
  <mc:AlternateContent xmlns:mc="http://schemas.openxmlformats.org/markup-compatibility/2006" xmlns:p14="http://schemas.microsoft.com/office/powerpoint/2010/main">
    <mc:Choice Requires="p14">
      <p:transition spd="slow" p14:dur="800" advClick="0" advTm="7000">
        <p:circle/>
      </p:transition>
    </mc:Choice>
    <mc:Fallback xmlns="">
      <p:transition spd="slow" advClick="0" advTm="7000">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7883" y="0"/>
            <a:ext cx="2160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p:cNvSpPr/>
          <p:nvPr/>
        </p:nvSpPr>
        <p:spPr>
          <a:xfrm>
            <a:off x="247695" y="0"/>
            <a:ext cx="202236" cy="68840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14"/>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Titre 1"/>
          <p:cNvSpPr>
            <a:spLocks noGrp="1"/>
          </p:cNvSpPr>
          <p:nvPr>
            <p:ph type="title"/>
          </p:nvPr>
        </p:nvSpPr>
        <p:spPr>
          <a:xfrm>
            <a:off x="1259632" y="260648"/>
            <a:ext cx="7139136" cy="1786210"/>
          </a:xfrm>
        </p:spPr>
        <p:txBody>
          <a:bodyPr>
            <a:normAutofit/>
          </a:bodyPr>
          <a:lstStyle/>
          <a:p>
            <a:pPr lvl="0" algn="just"/>
            <a:r>
              <a:rPr lang="fr-FR" altLang="fr-FR" sz="1800" dirty="0">
                <a:solidFill>
                  <a:srgbClr val="333333"/>
                </a:solidFill>
                <a:cs typeface="Arial" pitchFamily="34" charset="0"/>
              </a:rPr>
              <a:t>Les Roumains accordent à l’accueil de leurs invités une importance primordiale. Cela a été l’occasion de se régaler chaque jour avec des pâtisseries toutes meilleures les unes que les autres ; mais attention aux calories !</a:t>
            </a:r>
            <a:br>
              <a:rPr lang="fr-FR" altLang="fr-FR" sz="1800" dirty="0">
                <a:solidFill>
                  <a:srgbClr val="333333"/>
                </a:solidFill>
                <a:cs typeface="Arial" pitchFamily="34" charset="0"/>
              </a:rPr>
            </a:br>
            <a:endParaRPr lang="fr-FR" sz="18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172266"/>
            <a:ext cx="6043544" cy="34016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2804"/>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b="12728"/>
          <a:stretch/>
        </p:blipFill>
        <p:spPr>
          <a:xfrm>
            <a:off x="5250889" y="2061114"/>
            <a:ext cx="3480908" cy="4050499"/>
          </a:xfrm>
          <a:prstGeom prst="rect">
            <a:avLst/>
          </a:prstGeom>
          <a:ln>
            <a:noFill/>
          </a:ln>
          <a:effectLst>
            <a:softEdge rad="112500"/>
          </a:effectLst>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494076"/>
            <a:ext cx="3888432" cy="5184576"/>
          </a:xfrm>
          <a:prstGeom prst="rect">
            <a:avLst/>
          </a:prstGeom>
          <a:ln>
            <a:noFill/>
          </a:ln>
          <a:effectLst>
            <a:softEdge rad="112500"/>
          </a:effectLst>
        </p:spPr>
      </p:pic>
      <p:sp>
        <p:nvSpPr>
          <p:cNvPr id="2" name="Titre 1"/>
          <p:cNvSpPr>
            <a:spLocks noGrp="1"/>
          </p:cNvSpPr>
          <p:nvPr>
            <p:ph type="title"/>
          </p:nvPr>
        </p:nvSpPr>
        <p:spPr>
          <a:xfrm>
            <a:off x="905972" y="42114"/>
            <a:ext cx="7953594" cy="1143000"/>
          </a:xfrm>
        </p:spPr>
        <p:txBody>
          <a:bodyPr>
            <a:normAutofit/>
          </a:bodyPr>
          <a:lstStyle/>
          <a:p>
            <a:r>
              <a:rPr lang="fr-FR" dirty="0" smtClean="0"/>
              <a:t>Discours au théâtre </a:t>
            </a:r>
            <a:r>
              <a:rPr lang="fr-FR" dirty="0"/>
              <a:t>du </a:t>
            </a:r>
            <a:r>
              <a:rPr lang="fr-FR" dirty="0"/>
              <a:t>Colegiul</a:t>
            </a:r>
            <a:r>
              <a:rPr lang="fr-FR" dirty="0"/>
              <a:t> </a:t>
            </a:r>
          </a:p>
        </p:txBody>
      </p:sp>
      <p:sp>
        <p:nvSpPr>
          <p:cNvPr id="4" name="Rectangle 3"/>
          <p:cNvSpPr/>
          <p:nvPr/>
        </p:nvSpPr>
        <p:spPr>
          <a:xfrm>
            <a:off x="0" y="0"/>
            <a:ext cx="23390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1835696" y="975581"/>
            <a:ext cx="6120680" cy="369332"/>
          </a:xfrm>
          <a:prstGeom prst="rect">
            <a:avLst/>
          </a:prstGeom>
          <a:noFill/>
        </p:spPr>
        <p:txBody>
          <a:bodyPr wrap="square" rtlCol="0">
            <a:spAutoFit/>
          </a:bodyPr>
          <a:lstStyle/>
          <a:p>
            <a:pPr algn="ctr"/>
            <a:r>
              <a:rPr lang="fr-FR" dirty="0"/>
              <a:t>Discours du maire, du directeur du </a:t>
            </a:r>
            <a:r>
              <a:rPr lang="fr-FR" dirty="0"/>
              <a:t>colegiul</a:t>
            </a:r>
            <a:r>
              <a:rPr lang="fr-FR" dirty="0"/>
              <a:t>, des professeurs … </a:t>
            </a:r>
          </a:p>
        </p:txBody>
      </p:sp>
      <p:sp>
        <p:nvSpPr>
          <p:cNvPr id="10" name="ZoneTexte 9"/>
          <p:cNvSpPr txBox="1"/>
          <p:nvPr/>
        </p:nvSpPr>
        <p:spPr>
          <a:xfrm>
            <a:off x="5379496" y="6309320"/>
            <a:ext cx="3223693"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dirty="0"/>
              <a:t>Accueil chaleureux </a:t>
            </a:r>
          </a:p>
        </p:txBody>
      </p:sp>
    </p:spTree>
    <p:extLst>
      <p:ext uri="{BB962C8B-B14F-4D97-AF65-F5344CB8AC3E}">
        <p14:creationId xmlns:p14="http://schemas.microsoft.com/office/powerpoint/2010/main" val="1342794903"/>
      </p:ext>
    </p:extLst>
  </p:cSld>
  <p:clrMapOvr>
    <a:masterClrMapping/>
  </p:clrMapOvr>
  <mc:AlternateContent xmlns:mc="http://schemas.openxmlformats.org/markup-compatibility/2006" xmlns:p14="http://schemas.microsoft.com/office/powerpoint/2010/main">
    <mc:Choice Requires="p14">
      <p:transition spd="slow" p14:dur="800" advClick="0" advTm="7000">
        <p:circle/>
      </p:transition>
    </mc:Choice>
    <mc:Fallback xmlns="">
      <p:transition spd="slow" advClick="0" advTm="7000">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98393" y="1185114"/>
            <a:ext cx="6768752" cy="2088232"/>
          </a:xfrm>
        </p:spPr>
        <p:txBody>
          <a:bodyPr>
            <a:normAutofit fontScale="90000"/>
          </a:bodyPr>
          <a:lstStyle/>
          <a:p>
            <a:pPr algn="just"/>
            <a:r>
              <a:rPr lang="fr-FR" sz="2000" dirty="0"/>
              <a:t>Au cours de la mobilité </a:t>
            </a:r>
            <a:r>
              <a:rPr lang="fr-FR" sz="2000" dirty="0" smtClean="0"/>
              <a:t>nous avons participé </a:t>
            </a:r>
            <a:r>
              <a:rPr lang="fr-FR" sz="2000" dirty="0"/>
              <a:t>à de multiples ateliers au cours desquels </a:t>
            </a:r>
            <a:r>
              <a:rPr lang="fr-FR" sz="2000" dirty="0" smtClean="0"/>
              <a:t>nous avons pu </a:t>
            </a:r>
            <a:r>
              <a:rPr lang="fr-FR" sz="2000" dirty="0"/>
              <a:t>travailler ensemble autour de problématiques liées à la migration. Moment de travail, ces ateliers ont aussi été un moment d’échange et de partage ou cours desquels il </a:t>
            </a:r>
            <a:r>
              <a:rPr lang="fr-FR" sz="2000" dirty="0" smtClean="0"/>
              <a:t>nous a </a:t>
            </a:r>
            <a:r>
              <a:rPr lang="fr-FR" sz="2000" dirty="0"/>
              <a:t>fallu dépasser la barrière de la langue </a:t>
            </a:r>
            <a:r>
              <a:rPr lang="fr-FR" sz="2000" dirty="0" smtClean="0"/>
              <a:t>pour communiquer</a:t>
            </a:r>
            <a:r>
              <a:rPr lang="fr-FR" sz="2000" dirty="0"/>
              <a:t>.</a:t>
            </a:r>
            <a:r>
              <a:rPr lang="fr-FR" dirty="0"/>
              <a:t/>
            </a:r>
            <a:br>
              <a:rPr lang="fr-FR" dirty="0"/>
            </a:br>
            <a:endParaRPr lang="fr-FR" dirty="0"/>
          </a:p>
        </p:txBody>
      </p:sp>
      <p:sp>
        <p:nvSpPr>
          <p:cNvPr id="4" name="Rectangle 3"/>
          <p:cNvSpPr/>
          <p:nvPr/>
        </p:nvSpPr>
        <p:spPr>
          <a:xfrm>
            <a:off x="0" y="0"/>
            <a:ext cx="23390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1"/>
          <p:cNvSpPr txBox="1">
            <a:spLocks/>
          </p:cNvSpPr>
          <p:nvPr/>
        </p:nvSpPr>
        <p:spPr>
          <a:xfrm>
            <a:off x="905972" y="42114"/>
            <a:ext cx="7953594"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dirty="0"/>
              <a:t>Mardi </a:t>
            </a:r>
            <a:r>
              <a:rPr lang="fr-FR" dirty="0" smtClean="0"/>
              <a:t>17</a:t>
            </a:r>
          </a:p>
          <a:p>
            <a:r>
              <a:rPr lang="fr-FR" dirty="0" smtClean="0"/>
              <a:t>Début des ateliers</a:t>
            </a:r>
            <a:endParaRPr lang="fr-FR" dirty="0"/>
          </a:p>
        </p:txBody>
      </p:sp>
      <p:pic>
        <p:nvPicPr>
          <p:cNvPr id="4098" name="Picture 2" descr="F:\ERASMUS 2017 - 2018\MOBILITE ROUMANIE\Roumanie photos élèves\-Ateliers\14 DSC000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6097" y="2801618"/>
            <a:ext cx="2220913" cy="1663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9" name="Picture 3" descr="F:\ERASMUS 2017 - 2018\MOBILITE ROUMANIE\Roumanie photos élèves\-Ateliers\16 DSC000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592" y="4735513"/>
            <a:ext cx="2193925" cy="16462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F:\ERASMUS 2017 - 2018\MOBILITE ROUMANIE\Roumanie photos élèves\-Ateliers\13 DSC000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2828753"/>
            <a:ext cx="2351087" cy="17637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F:\ERASMUS 2017 - 2018\MOBILITE ROUMANIE\Roumanie photos élèves\-Ateliers\27 DSC002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912" y="3346517"/>
            <a:ext cx="1958975" cy="26130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3" name="Picture 7" descr="F:\ERASMUS 2017 - 2018\MOBILITE ROUMANIE\Roumanie photos élèves\-Ateliers\23 DSC0018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0750" y="4735513"/>
            <a:ext cx="2326514" cy="16962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457615"/>
      </p:ext>
    </p:extLst>
  </p:cSld>
  <p:clrMapOvr>
    <a:masterClrMapping/>
  </p:clrMapOvr>
  <mc:AlternateContent xmlns:mc="http://schemas.openxmlformats.org/markup-compatibility/2006" xmlns:p14="http://schemas.microsoft.com/office/powerpoint/2010/main">
    <mc:Choice Requires="p14">
      <p:transition spd="slow" p14:dur="800" advClick="0" advTm="11000">
        <p:circle/>
      </p:transition>
    </mc:Choice>
    <mc:Fallback xmlns="">
      <p:transition spd="slow" advClick="0" advTm="11000">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883" y="-171400"/>
            <a:ext cx="216024" cy="702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p:cNvSpPr/>
          <p:nvPr/>
        </p:nvSpPr>
        <p:spPr>
          <a:xfrm>
            <a:off x="233907" y="-171400"/>
            <a:ext cx="216024" cy="7029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p:cNvSpPr/>
          <p:nvPr/>
        </p:nvSpPr>
        <p:spPr>
          <a:xfrm>
            <a:off x="449931" y="-145302"/>
            <a:ext cx="216024" cy="7029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900" y="4086706"/>
            <a:ext cx="3311073" cy="2483304"/>
          </a:xfrm>
          <a:prstGeom prst="rect">
            <a:avLst/>
          </a:prstGeom>
          <a:ln>
            <a:noFill/>
          </a:ln>
          <a:effectLst>
            <a:softEdge rad="112500"/>
          </a:effectLst>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92" y="1686084"/>
            <a:ext cx="2972094" cy="2229070"/>
          </a:xfrm>
          <a:prstGeom prst="rect">
            <a:avLst/>
          </a:prstGeom>
          <a:ln>
            <a:noFill/>
          </a:ln>
          <a:effectLst>
            <a:softEdge rad="112500"/>
          </a:effectLst>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8686" y="4052251"/>
            <a:ext cx="3352393" cy="2514294"/>
          </a:xfrm>
          <a:prstGeom prst="rect">
            <a:avLst/>
          </a:prstGeom>
          <a:ln>
            <a:noFill/>
          </a:ln>
          <a:effectLst>
            <a:softEdge rad="112500"/>
          </a:effectLst>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6160" y="1628800"/>
            <a:ext cx="4137433" cy="2327307"/>
          </a:xfrm>
          <a:prstGeom prst="rect">
            <a:avLst/>
          </a:prstGeom>
          <a:ln>
            <a:noFill/>
          </a:ln>
          <a:effectLst>
            <a:softEdge rad="112500"/>
          </a:effectLst>
        </p:spPr>
      </p:pic>
      <p:sp>
        <p:nvSpPr>
          <p:cNvPr id="12" name="ZoneTexte 11"/>
          <p:cNvSpPr txBox="1"/>
          <p:nvPr/>
        </p:nvSpPr>
        <p:spPr>
          <a:xfrm>
            <a:off x="1950187" y="692696"/>
            <a:ext cx="604867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dirty="0" smtClean="0"/>
              <a:t>Ateliers : activités </a:t>
            </a:r>
            <a:r>
              <a:rPr lang="fr-FR" dirty="0"/>
              <a:t>sur le thème de la découverte de l’autre   </a:t>
            </a:r>
          </a:p>
        </p:txBody>
      </p:sp>
    </p:spTree>
    <p:extLst>
      <p:ext uri="{BB962C8B-B14F-4D97-AF65-F5344CB8AC3E}">
        <p14:creationId xmlns:p14="http://schemas.microsoft.com/office/powerpoint/2010/main" val="305291097"/>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883" y="0"/>
            <a:ext cx="2160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itre 1"/>
          <p:cNvSpPr>
            <a:spLocks noGrp="1"/>
          </p:cNvSpPr>
          <p:nvPr>
            <p:ph type="title"/>
          </p:nvPr>
        </p:nvSpPr>
        <p:spPr>
          <a:xfrm>
            <a:off x="755576" y="260648"/>
            <a:ext cx="8229600" cy="1143000"/>
          </a:xfrm>
        </p:spPr>
        <p:txBody>
          <a:bodyPr>
            <a:normAutofit fontScale="90000"/>
          </a:bodyPr>
          <a:lstStyle/>
          <a:p>
            <a:r>
              <a:rPr lang="fr-FR" dirty="0" smtClean="0"/>
              <a:t>T</a:t>
            </a:r>
            <a:r>
              <a:rPr lang="fr-FR" dirty="0"/>
              <a:t>héâtre :  INTEGRATION PAR LA DANSE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987550"/>
            <a:ext cx="3962400" cy="28829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556792"/>
            <a:ext cx="3103563"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1374286"/>
      </p:ext>
    </p:extLst>
  </p:cSld>
  <p:clrMapOvr>
    <a:masterClrMapping/>
  </p:clrMapOvr>
  <mc:AlternateContent xmlns:mc="http://schemas.openxmlformats.org/markup-compatibility/2006" xmlns:p14="http://schemas.microsoft.com/office/powerpoint/2010/main">
    <mc:Choice Requires="p14">
      <p:transition spd="slow" p14:dur="800" advClick="0" advTm="21000">
        <p:circle/>
      </p:transition>
    </mc:Choice>
    <mc:Fallback xmlns="">
      <p:transition spd="slow" advClick="0" advTm="21000">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883" y="0"/>
            <a:ext cx="2160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573020"/>
            <a:ext cx="3299520" cy="18559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3789040"/>
            <a:ext cx="3935760" cy="22138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483424" y="1455297"/>
            <a:ext cx="2767595" cy="19737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303"/>
          <a:stretch/>
        </p:blipFill>
        <p:spPr bwMode="auto">
          <a:xfrm>
            <a:off x="6036999" y="3789040"/>
            <a:ext cx="1965515" cy="27494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13"/>
          <p:cNvSpPr txBox="1"/>
          <p:nvPr/>
        </p:nvSpPr>
        <p:spPr>
          <a:xfrm>
            <a:off x="2267744" y="332656"/>
            <a:ext cx="4968552" cy="646331"/>
          </a:xfrm>
          <a:prstGeom prst="rect">
            <a:avLst/>
          </a:prstGeom>
          <a:noFill/>
        </p:spPr>
        <p:txBody>
          <a:bodyPr wrap="square" rtlCol="0">
            <a:spAutoFit/>
          </a:bodyPr>
          <a:lstStyle/>
          <a:p>
            <a:pPr algn="ctr"/>
            <a:r>
              <a:rPr lang="fr-FR" dirty="0"/>
              <a:t>Découverte des danses traditionnelles </a:t>
            </a:r>
            <a:r>
              <a:rPr lang="fr-FR" dirty="0" smtClean="0"/>
              <a:t>Roumaines avec nos camarades </a:t>
            </a:r>
            <a:endParaRPr lang="fr-FR" dirty="0"/>
          </a:p>
        </p:txBody>
      </p:sp>
    </p:spTree>
    <p:extLst>
      <p:ext uri="{BB962C8B-B14F-4D97-AF65-F5344CB8AC3E}">
        <p14:creationId xmlns:p14="http://schemas.microsoft.com/office/powerpoint/2010/main" val="1831265249"/>
      </p:ext>
    </p:extLst>
  </p:cSld>
  <p:clrMapOvr>
    <a:masterClrMapping/>
  </p:clrMapOvr>
  <mc:AlternateContent xmlns:mc="http://schemas.openxmlformats.org/markup-compatibility/2006" xmlns:p14="http://schemas.microsoft.com/office/powerpoint/2010/main">
    <mc:Choice Requires="p14">
      <p:transition spd="slow" p14:dur="800" advClick="0" advTm="7000">
        <p:circle/>
      </p:transition>
    </mc:Choice>
    <mc:Fallback xmlns="">
      <p:transition spd="slow" advClick="0" advTm="7000">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370" y="1749425"/>
            <a:ext cx="4486275"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883" y="0"/>
            <a:ext cx="2160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1996379" y="5624225"/>
            <a:ext cx="252028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dirty="0" smtClean="0"/>
              <a:t>Une agréable découverte </a:t>
            </a:r>
            <a:endParaRPr lang="fr-FR" dirty="0"/>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2275" y="764704"/>
            <a:ext cx="3189898" cy="2392424"/>
          </a:xfrm>
          <a:prstGeom prst="rect">
            <a:avLst/>
          </a:prstGeom>
          <a:ln>
            <a:noFill/>
          </a:ln>
          <a:effectLst>
            <a:softEdge rad="112500"/>
          </a:effectLst>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5056" y="3681323"/>
            <a:ext cx="3082978" cy="2312234"/>
          </a:xfrm>
          <a:prstGeom prst="rect">
            <a:avLst/>
          </a:prstGeom>
          <a:ln>
            <a:noFill/>
          </a:ln>
          <a:effectLst>
            <a:softEdge rad="112500"/>
          </a:effectLst>
        </p:spPr>
      </p:pic>
    </p:spTree>
    <p:extLst>
      <p:ext uri="{BB962C8B-B14F-4D97-AF65-F5344CB8AC3E}">
        <p14:creationId xmlns:p14="http://schemas.microsoft.com/office/powerpoint/2010/main" val="2487063988"/>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883" y="0"/>
            <a:ext cx="2160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p:cNvSpPr>
            <a:spLocks noGrp="1"/>
          </p:cNvSpPr>
          <p:nvPr>
            <p:ph type="title"/>
          </p:nvPr>
        </p:nvSpPr>
        <p:spPr/>
        <p:txBody>
          <a:bodyPr/>
          <a:lstStyle/>
          <a:p>
            <a:r>
              <a:rPr lang="fr-FR" dirty="0"/>
              <a:t>Mercredi 18 </a:t>
            </a:r>
          </a:p>
        </p:txBody>
      </p:sp>
      <p:sp>
        <p:nvSpPr>
          <p:cNvPr id="5" name="ZoneTexte 4"/>
          <p:cNvSpPr txBox="1"/>
          <p:nvPr/>
        </p:nvSpPr>
        <p:spPr>
          <a:xfrm>
            <a:off x="1259632" y="1235862"/>
            <a:ext cx="7128791" cy="646331"/>
          </a:xfrm>
          <a:prstGeom prst="rect">
            <a:avLst/>
          </a:prstGeom>
          <a:noFill/>
        </p:spPr>
        <p:txBody>
          <a:bodyPr wrap="square" rtlCol="0">
            <a:spAutoFit/>
          </a:bodyPr>
          <a:lstStyle/>
          <a:p>
            <a:pPr algn="ctr"/>
            <a:r>
              <a:rPr lang="fr-FR" dirty="0"/>
              <a:t>Excursion en bateau sur le </a:t>
            </a:r>
            <a:r>
              <a:rPr lang="fr-FR" dirty="0" smtClean="0"/>
              <a:t>Danube : Une zone de passage des migrants</a:t>
            </a:r>
            <a:endParaRPr lang="fr-FR" dirty="0"/>
          </a:p>
          <a:p>
            <a:pPr algn="ctr"/>
            <a:endParaRPr lang="fr-FR" dirty="0"/>
          </a:p>
        </p:txBody>
      </p:sp>
      <p:sp>
        <p:nvSpPr>
          <p:cNvPr id="13" name="Espace réservé du texte 3"/>
          <p:cNvSpPr txBox="1">
            <a:spLocks/>
          </p:cNvSpPr>
          <p:nvPr/>
        </p:nvSpPr>
        <p:spPr>
          <a:xfrm>
            <a:off x="858415" y="1899646"/>
            <a:ext cx="7931223" cy="4176464"/>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endParaRPr lang="fr-FR" sz="2300" dirty="0" smtClean="0"/>
          </a:p>
          <a:p>
            <a:pPr marL="0" indent="0" algn="just">
              <a:buNone/>
            </a:pPr>
            <a:r>
              <a:rPr lang="fr-FR" sz="2900" dirty="0" smtClean="0"/>
              <a:t>Les Portes de Fer sont une gorge du Danube. À cet endroit, le fleuve sépare les Carpates au nord, en Roumanie, des Balkans au sud, en Serbie. Le défilé a une longueur de 135 km ; il débute à </a:t>
            </a:r>
            <a:r>
              <a:rPr lang="fr-FR" sz="2900" dirty="0" smtClean="0"/>
              <a:t>Baziaș</a:t>
            </a:r>
            <a:r>
              <a:rPr lang="fr-FR" sz="2900" dirty="0" smtClean="0"/>
              <a:t> et s’achève à </a:t>
            </a:r>
            <a:r>
              <a:rPr lang="fr-FR" sz="2900" dirty="0" smtClean="0"/>
              <a:t>Drobeta-Turnu</a:t>
            </a:r>
            <a:r>
              <a:rPr lang="fr-FR" sz="2900" dirty="0" smtClean="0"/>
              <a:t> Severin. La largeur du fleuve y varie de 2 km à moins de 150 m par endroits.</a:t>
            </a:r>
          </a:p>
          <a:p>
            <a:pPr marL="0" indent="0" algn="just">
              <a:buNone/>
            </a:pPr>
            <a:r>
              <a:rPr lang="fr-FR" sz="2900" dirty="0" smtClean="0"/>
              <a:t>Cette région a toujours été un point de passage et d’échange entre la Roumanie et la Serbie. Même dans l’histoire récente, alors que le contrôle de la frontière était très stricte, notamment pendant le régime communiste, quand les relations politiques avec la Yougoslavie de Tito étaient plutôt froides ou encore pendant le conflit de l’ex Yougoslavie (1991-2001). </a:t>
            </a:r>
          </a:p>
          <a:p>
            <a:pPr marL="0" indent="0" algn="just">
              <a:buNone/>
            </a:pPr>
            <a:r>
              <a:rPr lang="fr-FR" sz="2900" dirty="0" smtClean="0"/>
              <a:t>Pendant la période de l’embargo, (au moment de l’attaque de l’OTAN contre la Serbie de Milosevic, opération qui avait le soutien de l’État roumain), les populations roumaines passaient le Danube pendant la nuit, pour porter de l’essence aux Serbes et faire ainsi de l’argent.</a:t>
            </a:r>
          </a:p>
          <a:p>
            <a:pPr marL="0" indent="0" algn="just">
              <a:buNone/>
            </a:pPr>
            <a:r>
              <a:rPr lang="fr-FR" sz="2900" dirty="0" smtClean="0"/>
              <a:t>Près d’</a:t>
            </a:r>
            <a:r>
              <a:rPr lang="fr-FR" sz="2900" dirty="0" smtClean="0"/>
              <a:t>Orșova</a:t>
            </a:r>
            <a:r>
              <a:rPr lang="fr-FR" sz="2900" dirty="0" smtClean="0"/>
              <a:t>, a été sculptée dans la roche une tête de 55 m de haut du dernier roi dace, Décébale, qui est pour les Roumains ce que Vercingétorix est pour les Français.</a:t>
            </a:r>
          </a:p>
          <a:p>
            <a:pPr algn="just"/>
            <a:endParaRPr lang="fr-FR" dirty="0"/>
          </a:p>
        </p:txBody>
      </p:sp>
    </p:spTree>
    <p:extLst>
      <p:ext uri="{BB962C8B-B14F-4D97-AF65-F5344CB8AC3E}">
        <p14:creationId xmlns:p14="http://schemas.microsoft.com/office/powerpoint/2010/main" val="1377570843"/>
      </p:ext>
    </p:extLst>
  </p:cSld>
  <p:clrMapOvr>
    <a:masterClrMapping/>
  </p:clrMapOvr>
  <mc:AlternateContent xmlns:mc="http://schemas.openxmlformats.org/markup-compatibility/2006" xmlns:p14="http://schemas.microsoft.com/office/powerpoint/2010/main">
    <mc:Choice Requires="p14">
      <p:transition spd="slow" p14:dur="800" advClick="0" advTm="26000">
        <p:circle/>
      </p:transition>
    </mc:Choice>
    <mc:Fallback xmlns="">
      <p:transition spd="slow" advClick="0" advTm="26000">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14290"/>
            <a:ext cx="8229600" cy="1143000"/>
          </a:xfrm>
        </p:spPr>
        <p:txBody>
          <a:bodyPr/>
          <a:lstStyle/>
          <a:p>
            <a:r>
              <a:rPr lang="fr-FR" dirty="0">
                <a:latin typeface="Andalus" pitchFamily="18" charset="-78"/>
                <a:cs typeface="Andalus" pitchFamily="18" charset="-78"/>
              </a:rPr>
              <a:t>Le</a:t>
            </a:r>
            <a:r>
              <a:rPr lang="fr-FR" dirty="0"/>
              <a:t> </a:t>
            </a:r>
            <a:r>
              <a:rPr lang="fr-FR" dirty="0">
                <a:latin typeface="Andalus" pitchFamily="18" charset="-78"/>
                <a:cs typeface="Andalus" pitchFamily="18" charset="-78"/>
              </a:rPr>
              <a:t>Départ </a:t>
            </a: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663656"/>
            <a:ext cx="4176464" cy="3137569"/>
          </a:xfrm>
          <a:prstGeom prst="rect">
            <a:avLst/>
          </a:prstGeom>
          <a:ln>
            <a:noFill/>
          </a:ln>
          <a:effectLst>
            <a:softEdge rad="112500"/>
          </a:effectLst>
        </p:spPr>
      </p:pic>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584" b="20246"/>
          <a:stretch/>
        </p:blipFill>
        <p:spPr bwMode="auto">
          <a:xfrm>
            <a:off x="1043608" y="116632"/>
            <a:ext cx="2342034" cy="1338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3491" y="3280965"/>
            <a:ext cx="4259965" cy="3194974"/>
          </a:xfrm>
          <a:prstGeom prst="rect">
            <a:avLst/>
          </a:prstGeom>
          <a:ln>
            <a:noFill/>
          </a:ln>
          <a:effectLst>
            <a:softEdge rad="112500"/>
          </a:effectLst>
        </p:spPr>
      </p:pic>
      <p:sp>
        <p:nvSpPr>
          <p:cNvPr id="6" name="ZoneTexte 5"/>
          <p:cNvSpPr txBox="1"/>
          <p:nvPr/>
        </p:nvSpPr>
        <p:spPr>
          <a:xfrm>
            <a:off x="1619672" y="4693786"/>
            <a:ext cx="1872208" cy="369332"/>
          </a:xfrm>
          <a:prstGeom prst="rect">
            <a:avLst/>
          </a:prstGeom>
          <a:noFill/>
        </p:spPr>
        <p:txBody>
          <a:bodyPr wrap="square" rtlCol="0">
            <a:spAutoFit/>
          </a:bodyPr>
          <a:lstStyle/>
          <a:p>
            <a:r>
              <a:rPr lang="fr-FR" dirty="0"/>
              <a:t>Départ de France </a:t>
            </a:r>
          </a:p>
        </p:txBody>
      </p:sp>
      <p:sp>
        <p:nvSpPr>
          <p:cNvPr id="7" name="ZoneTexte 6"/>
          <p:cNvSpPr txBox="1"/>
          <p:nvPr/>
        </p:nvSpPr>
        <p:spPr>
          <a:xfrm>
            <a:off x="5796136" y="2911633"/>
            <a:ext cx="2232248" cy="369332"/>
          </a:xfrm>
          <a:prstGeom prst="rect">
            <a:avLst/>
          </a:prstGeom>
          <a:noFill/>
        </p:spPr>
        <p:txBody>
          <a:bodyPr wrap="square" rtlCol="0">
            <a:spAutoFit/>
          </a:bodyPr>
          <a:lstStyle/>
          <a:p>
            <a:r>
              <a:rPr lang="fr-FR" dirty="0"/>
              <a:t>Arrivée en Roumanie </a:t>
            </a:r>
          </a:p>
        </p:txBody>
      </p:sp>
      <p:sp>
        <p:nvSpPr>
          <p:cNvPr id="8" name="Rectangle 7"/>
          <p:cNvSpPr/>
          <p:nvPr/>
        </p:nvSpPr>
        <p:spPr>
          <a:xfrm>
            <a:off x="17883" y="0"/>
            <a:ext cx="2160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982469385"/>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883" y="0"/>
            <a:ext cx="2160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1259632" y="231442"/>
            <a:ext cx="7128791" cy="369332"/>
          </a:xfrm>
          <a:prstGeom prst="rect">
            <a:avLst/>
          </a:prstGeom>
          <a:noFill/>
        </p:spPr>
        <p:txBody>
          <a:bodyPr wrap="square" rtlCol="0">
            <a:spAutoFit/>
          </a:bodyPr>
          <a:lstStyle/>
          <a:p>
            <a:pPr algn="ctr"/>
            <a:r>
              <a:rPr lang="fr-FR" dirty="0"/>
              <a:t>L’immigration par le franchissement du Danube aujourd’hui</a:t>
            </a:r>
          </a:p>
        </p:txBody>
      </p:sp>
      <p:sp>
        <p:nvSpPr>
          <p:cNvPr id="13" name="Espace réservé du texte 3"/>
          <p:cNvSpPr txBox="1">
            <a:spLocks/>
          </p:cNvSpPr>
          <p:nvPr/>
        </p:nvSpPr>
        <p:spPr>
          <a:xfrm>
            <a:off x="858415" y="1899646"/>
            <a:ext cx="7931223" cy="417646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endParaRPr lang="fr-FR" sz="2300" dirty="0" smtClean="0"/>
          </a:p>
          <a:p>
            <a:pPr algn="just"/>
            <a:endParaRPr lang="fr-FR" dirty="0"/>
          </a:p>
        </p:txBody>
      </p:sp>
      <p:sp>
        <p:nvSpPr>
          <p:cNvPr id="3" name="Rectangle 2"/>
          <p:cNvSpPr/>
          <p:nvPr/>
        </p:nvSpPr>
        <p:spPr>
          <a:xfrm>
            <a:off x="734193" y="764704"/>
            <a:ext cx="4089833" cy="6078587"/>
          </a:xfrm>
          <a:prstGeom prst="rect">
            <a:avLst/>
          </a:prstGeom>
        </p:spPr>
        <p:txBody>
          <a:bodyPr wrap="square">
            <a:spAutoFit/>
          </a:bodyPr>
          <a:lstStyle/>
          <a:p>
            <a:pPr algn="just"/>
            <a:r>
              <a:rPr lang="fr-FR" sz="1400" b="1" dirty="0" smtClean="0"/>
              <a:t>De </a:t>
            </a:r>
            <a:r>
              <a:rPr lang="fr-FR" sz="1400" b="1" dirty="0"/>
              <a:t>plus en plus de migrants tentent de passer de la Serbie vers la Roumanie</a:t>
            </a:r>
          </a:p>
          <a:p>
            <a:pPr algn="just"/>
            <a:r>
              <a:rPr lang="fr-FR" sz="1400" dirty="0"/>
              <a:t>Roumanie – Le nombre de migrants illégaux tentant de passer de la Serbie à la Roumanie est en nette augmentation ces dernières semaines. Les autorités parviennent à en arrêter, mais le phénomène ne s’atténue pas malgré le fait qu’au mois d’août, la Roumanie ait renforcé les mesures de sécurité à sa frontière avec la Serbie.</a:t>
            </a:r>
          </a:p>
          <a:p>
            <a:pPr algn="just"/>
            <a:r>
              <a:rPr lang="fr-FR" sz="1400" dirty="0"/>
              <a:t>Les migrants passés par la Serbie cherchent une solution alternative puisqu’il leur est très difficile de franchir la clôture à la frontière hongroise, et dont la surveillance s’est encore intensifiée. Aux alentours du 10 septembre, 2 migrants se sont noyés dans le Danube en tentant de passer de la Bulgarie vers la Roumanie.</a:t>
            </a:r>
          </a:p>
          <a:p>
            <a:pPr algn="just"/>
            <a:r>
              <a:rPr lang="fr-FR" sz="1400" dirty="0"/>
              <a:t>La semaine dernière, en trois jours, 60 migrants ont été arrêtés à la frontière. Ils se font aider par des passeurs, qui demandent en général plusieurs centaines d’euros par migrant. Un migrant a dit à la police roumaine que leur passeur devait les amener à Vienne en échange de 4.000 euros par personne, le passeur quant à lui a dit qu’il ne savait pas que des migrants étaient cachés dans son camion.</a:t>
            </a:r>
          </a:p>
          <a:p>
            <a:pPr algn="just"/>
            <a:r>
              <a:rPr lang="fr-FR" sz="1400" dirty="0"/>
              <a:t>Quand on leur pose la question, les migrants disent qu’ils veulent aller en Europe de l’ouest</a:t>
            </a:r>
            <a:r>
              <a:rPr lang="fr-FR" sz="1400" dirty="0" smtClean="0"/>
              <a:t>.</a:t>
            </a:r>
          </a:p>
          <a:p>
            <a:endParaRPr lang="fr-FR" sz="1400" dirty="0"/>
          </a:p>
          <a:p>
            <a:r>
              <a:rPr lang="fr-FR" sz="1100" dirty="0"/>
              <a:t>Source : https://visegradpost.com/fr/2016/09/21</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0775" y="893442"/>
            <a:ext cx="3828863" cy="25355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3642" t="6376" b="10242"/>
          <a:stretch/>
        </p:blipFill>
        <p:spPr bwMode="auto">
          <a:xfrm>
            <a:off x="4960775" y="3645024"/>
            <a:ext cx="3828863" cy="26340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5095617"/>
      </p:ext>
    </p:extLst>
  </p:cSld>
  <p:clrMapOvr>
    <a:masterClrMapping/>
  </p:clrMapOvr>
  <mc:AlternateContent xmlns:mc="http://schemas.openxmlformats.org/markup-compatibility/2006" xmlns:p14="http://schemas.microsoft.com/office/powerpoint/2010/main">
    <mc:Choice Requires="p14">
      <p:transition spd="slow" p14:dur="800" advClick="0" advTm="26000">
        <p:circle/>
      </p:transition>
    </mc:Choice>
    <mc:Fallback xmlns="">
      <p:transition spd="slow" advClick="0" advTm="26000">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883" y="0"/>
            <a:ext cx="2160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9496" y="1477605"/>
            <a:ext cx="3394472" cy="4525963"/>
          </a:xfrm>
          <a:prstGeom prst="rect">
            <a:avLst/>
          </a:prstGeom>
          <a:ln>
            <a:noFill/>
          </a:ln>
          <a:effectLst>
            <a:softEdge rad="112500"/>
          </a:effectLst>
        </p:spPr>
      </p:pic>
      <p:sp>
        <p:nvSpPr>
          <p:cNvPr id="5" name="ZoneTexte 4"/>
          <p:cNvSpPr txBox="1"/>
          <p:nvPr/>
        </p:nvSpPr>
        <p:spPr>
          <a:xfrm>
            <a:off x="4920339" y="620688"/>
            <a:ext cx="3600400" cy="646331"/>
          </a:xfrm>
          <a:prstGeom prst="rect">
            <a:avLst/>
          </a:prstGeom>
          <a:noFill/>
        </p:spPr>
        <p:txBody>
          <a:bodyPr wrap="square" rtlCol="0">
            <a:spAutoFit/>
          </a:bodyPr>
          <a:lstStyle/>
          <a:p>
            <a:pPr algn="ctr"/>
            <a:r>
              <a:rPr lang="fr-FR" dirty="0"/>
              <a:t>Excursion en bateau sur le Danube</a:t>
            </a:r>
          </a:p>
          <a:p>
            <a:pPr algn="ctr"/>
            <a:endParaRPr lang="fr-FR"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2484607"/>
            <a:ext cx="4668011" cy="3501008"/>
          </a:xfrm>
          <a:prstGeom prst="rect">
            <a:avLst/>
          </a:prstGeom>
          <a:ln>
            <a:noFill/>
          </a:ln>
          <a:effectLst>
            <a:softEdge rad="112500"/>
          </a:effectLst>
        </p:spPr>
      </p:pic>
      <p:sp>
        <p:nvSpPr>
          <p:cNvPr id="10" name="ZoneTexte 9"/>
          <p:cNvSpPr txBox="1"/>
          <p:nvPr/>
        </p:nvSpPr>
        <p:spPr>
          <a:xfrm>
            <a:off x="5100359" y="1257839"/>
            <a:ext cx="324036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dirty="0"/>
              <a:t>Départ à 6 heures 30! C’est tôt</a:t>
            </a:r>
            <a:r>
              <a:rPr lang="fr-FR" dirty="0" smtClean="0"/>
              <a:t>!</a:t>
            </a:r>
          </a:p>
          <a:p>
            <a:pPr algn="ctr"/>
            <a:r>
              <a:rPr lang="fr-FR" dirty="0" smtClean="0"/>
              <a:t>Mais la beauté des paysages nous a récompensé! </a:t>
            </a:r>
            <a:endParaRPr lang="fr-FR" dirty="0"/>
          </a:p>
        </p:txBody>
      </p:sp>
    </p:spTree>
    <p:extLst>
      <p:ext uri="{BB962C8B-B14F-4D97-AF65-F5344CB8AC3E}">
        <p14:creationId xmlns:p14="http://schemas.microsoft.com/office/powerpoint/2010/main" val="2053579269"/>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11760" y="145609"/>
            <a:ext cx="4906888" cy="778098"/>
          </a:xfrm>
        </p:spPr>
        <p:txBody>
          <a:bodyPr>
            <a:normAutofit/>
          </a:bodyPr>
          <a:lstStyle/>
          <a:p>
            <a:r>
              <a:rPr lang="fr-FR" sz="3200" dirty="0"/>
              <a:t>La tête de Décébale </a:t>
            </a: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4074" y="4149080"/>
            <a:ext cx="4475455" cy="2517444"/>
          </a:xfrm>
          <a:prstGeom prst="rect">
            <a:avLst/>
          </a:prstGeom>
          <a:ln>
            <a:noFill/>
          </a:ln>
          <a:effectLst>
            <a:softEdge rad="112500"/>
          </a:effectLst>
        </p:spPr>
      </p:pic>
      <p:sp>
        <p:nvSpPr>
          <p:cNvPr id="5" name="Rectangle 4"/>
          <p:cNvSpPr/>
          <p:nvPr/>
        </p:nvSpPr>
        <p:spPr>
          <a:xfrm>
            <a:off x="17883" y="-171400"/>
            <a:ext cx="216024" cy="702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233907" y="-171400"/>
            <a:ext cx="216024" cy="7029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p:cNvSpPr/>
          <p:nvPr/>
        </p:nvSpPr>
        <p:spPr>
          <a:xfrm>
            <a:off x="449931" y="-145302"/>
            <a:ext cx="216024" cy="7029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593" y="1555051"/>
            <a:ext cx="3515883" cy="2636912"/>
          </a:xfrm>
          <a:prstGeom prst="rect">
            <a:avLst/>
          </a:prstGeom>
          <a:ln>
            <a:noFill/>
          </a:ln>
          <a:effectLst>
            <a:softEdge rad="112500"/>
          </a:effectLst>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rcRect t="13485"/>
          <a:stretch>
            <a:fillRect/>
          </a:stretch>
        </p:blipFill>
        <p:spPr>
          <a:xfrm>
            <a:off x="5566574" y="1555051"/>
            <a:ext cx="3178967" cy="4889380"/>
          </a:xfrm>
          <a:prstGeom prst="rect">
            <a:avLst/>
          </a:prstGeom>
          <a:ln>
            <a:noFill/>
          </a:ln>
          <a:effectLst>
            <a:softEdge rad="112500"/>
          </a:effectLst>
        </p:spPr>
      </p:pic>
      <p:sp>
        <p:nvSpPr>
          <p:cNvPr id="3" name="ZoneTexte 2"/>
          <p:cNvSpPr txBox="1"/>
          <p:nvPr/>
        </p:nvSpPr>
        <p:spPr>
          <a:xfrm>
            <a:off x="1187624" y="908719"/>
            <a:ext cx="7272808" cy="646331"/>
          </a:xfrm>
          <a:prstGeom prst="rect">
            <a:avLst/>
          </a:prstGeom>
          <a:noFill/>
        </p:spPr>
        <p:txBody>
          <a:bodyPr wrap="square" rtlCol="0">
            <a:spAutoFit/>
          </a:bodyPr>
          <a:lstStyle/>
          <a:p>
            <a:pPr algn="ctr"/>
            <a:r>
              <a:rPr lang="fr-FR" dirty="0"/>
              <a:t>Découverte de l’histoire du Danube et de ses rives : d’un côté  la Roumanie, de l’autre la Serbie </a:t>
            </a:r>
          </a:p>
        </p:txBody>
      </p:sp>
    </p:spTree>
    <p:extLst>
      <p:ext uri="{BB962C8B-B14F-4D97-AF65-F5344CB8AC3E}">
        <p14:creationId xmlns:p14="http://schemas.microsoft.com/office/powerpoint/2010/main" val="646010157"/>
      </p:ext>
    </p:extLst>
  </p:cSld>
  <p:clrMapOvr>
    <a:masterClrMapping/>
  </p:clrMapOvr>
  <mc:AlternateContent xmlns:mc="http://schemas.openxmlformats.org/markup-compatibility/2006" xmlns:p14="http://schemas.microsoft.com/office/powerpoint/2010/main">
    <mc:Choice Requires="p14">
      <p:transition spd="slow" p14:dur="800" advClick="0" advTm="7000">
        <p:circle/>
      </p:transition>
    </mc:Choice>
    <mc:Fallback xmlns="">
      <p:transition spd="slow" advClick="0" advTm="7000">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6407" y="2834510"/>
            <a:ext cx="1800200" cy="2400267"/>
          </a:xfrm>
          <a:prstGeom prst="rect">
            <a:avLst/>
          </a:prstGeom>
          <a:ln>
            <a:noFill/>
          </a:ln>
          <a:effectLst>
            <a:softEdge rad="112500"/>
          </a:effec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5522" y="188641"/>
            <a:ext cx="2304256" cy="1728192"/>
          </a:xfrm>
          <a:prstGeom prst="rect">
            <a:avLst/>
          </a:prstGeom>
          <a:ln>
            <a:noFill/>
          </a:ln>
          <a:effectLst>
            <a:softEdge rad="112500"/>
          </a:effectLst>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407" y="548680"/>
            <a:ext cx="1619689" cy="2159586"/>
          </a:xfrm>
          <a:prstGeom prst="rect">
            <a:avLst/>
          </a:prstGeom>
          <a:ln>
            <a:noFill/>
          </a:ln>
          <a:effectLst>
            <a:softEdge rad="112500"/>
          </a:effectLst>
        </p:spPr>
      </p:pic>
      <p:sp>
        <p:nvSpPr>
          <p:cNvPr id="8" name="Rectangle 7"/>
          <p:cNvSpPr/>
          <p:nvPr/>
        </p:nvSpPr>
        <p:spPr>
          <a:xfrm>
            <a:off x="0" y="0"/>
            <a:ext cx="23390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4364833"/>
            <a:ext cx="2226264" cy="2226264"/>
          </a:xfrm>
          <a:prstGeom prst="rect">
            <a:avLst/>
          </a:prstGeom>
          <a:ln>
            <a:noFill/>
          </a:ln>
          <a:effectLst>
            <a:softEdge rad="112500"/>
          </a:effectLst>
        </p:spPr>
      </p:pic>
      <p:pic>
        <p:nvPicPr>
          <p:cNvPr id="13" name="Espace réservé du contenu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8158" y="4340493"/>
            <a:ext cx="1706207" cy="2274943"/>
          </a:xfrm>
          <a:prstGeom prst="rect">
            <a:avLst/>
          </a:prstGeom>
          <a:ln>
            <a:noFill/>
          </a:ln>
          <a:effectLst>
            <a:softEdge rad="112500"/>
          </a:effectLst>
        </p:spPr>
      </p:pic>
      <p:sp>
        <p:nvSpPr>
          <p:cNvPr id="12" name="ZoneTexte 11"/>
          <p:cNvSpPr txBox="1"/>
          <p:nvPr/>
        </p:nvSpPr>
        <p:spPr>
          <a:xfrm>
            <a:off x="2639477" y="1800085"/>
            <a:ext cx="6199581" cy="523220"/>
          </a:xfrm>
          <a:prstGeom prst="rect">
            <a:avLst/>
          </a:prstGeom>
          <a:noFill/>
        </p:spPr>
        <p:txBody>
          <a:bodyPr wrap="square" rtlCol="0">
            <a:spAutoFit/>
          </a:bodyPr>
          <a:lstStyle/>
          <a:p>
            <a:pPr algn="ctr"/>
            <a:r>
              <a:rPr lang="fr-FR" sz="2800" u="sng" dirty="0">
                <a:latin typeface="Agency FB" panose="020B0503020202020204" pitchFamily="34" charset="0"/>
              </a:rPr>
              <a:t>Un très bon moment passé avec nos correspondants</a:t>
            </a:r>
          </a:p>
        </p:txBody>
      </p:sp>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5816" y="188641"/>
            <a:ext cx="2957099" cy="1663368"/>
          </a:xfrm>
          <a:prstGeom prst="rect">
            <a:avLst/>
          </a:prstGeom>
          <a:ln>
            <a:noFill/>
          </a:ln>
          <a:effectLst>
            <a:softEdge rad="112500"/>
          </a:effec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63899" y="2434129"/>
            <a:ext cx="2350846" cy="17631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45058" y="2434129"/>
            <a:ext cx="3167861" cy="17819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8126317"/>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4316" y="2420888"/>
            <a:ext cx="5475088" cy="4241368"/>
          </a:xfrm>
          <a:prstGeom prst="rect">
            <a:avLst/>
          </a:prstGeom>
          <a:ln>
            <a:noFill/>
          </a:ln>
          <a:effectLst>
            <a:softEdge rad="112500"/>
          </a:effectLst>
        </p:spPr>
      </p:pic>
      <p:sp>
        <p:nvSpPr>
          <p:cNvPr id="5" name="Rectangle 4"/>
          <p:cNvSpPr/>
          <p:nvPr/>
        </p:nvSpPr>
        <p:spPr>
          <a:xfrm>
            <a:off x="17883" y="-171400"/>
            <a:ext cx="216024" cy="702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233907" y="-171400"/>
            <a:ext cx="216024" cy="7029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p:cNvSpPr/>
          <p:nvPr/>
        </p:nvSpPr>
        <p:spPr>
          <a:xfrm>
            <a:off x="449931" y="-145302"/>
            <a:ext cx="216024" cy="7029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180" y="309706"/>
            <a:ext cx="3744416" cy="2111182"/>
          </a:xfrm>
          <a:prstGeom prst="rect">
            <a:avLst/>
          </a:prstGeom>
          <a:ln>
            <a:noFill/>
          </a:ln>
          <a:effectLst>
            <a:softEdge rad="112500"/>
          </a:effectLst>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4989489"/>
            <a:ext cx="2230356" cy="1672767"/>
          </a:xfrm>
          <a:prstGeom prst="rect">
            <a:avLst/>
          </a:prstGeom>
          <a:ln>
            <a:noFill/>
          </a:ln>
          <a:effectLst>
            <a:softEdge rad="112500"/>
          </a:effectLst>
        </p:spPr>
      </p:pic>
      <p:pic>
        <p:nvPicPr>
          <p:cNvPr id="10" name="Image 9"/>
          <p:cNvPicPr>
            <a:picLocks noChangeAspect="1"/>
          </p:cNvPicPr>
          <p:nvPr/>
        </p:nvPicPr>
        <p:blipFill rotWithShape="1">
          <a:blip r:embed="rId5" cstate="print">
            <a:extLst>
              <a:ext uri="{28A0092B-C50C-407E-A947-70E740481C1C}">
                <a14:useLocalDpi xmlns:a14="http://schemas.microsoft.com/office/drawing/2010/main" val="0"/>
              </a:ext>
            </a:extLst>
          </a:blip>
          <a:srcRect l="4236" t="19422" r="16518"/>
          <a:stretch/>
        </p:blipFill>
        <p:spPr>
          <a:xfrm>
            <a:off x="960038" y="309705"/>
            <a:ext cx="3440052" cy="1967167"/>
          </a:xfrm>
          <a:prstGeom prst="rect">
            <a:avLst/>
          </a:prstGeom>
          <a:ln>
            <a:noFill/>
          </a:ln>
          <a:effectLst>
            <a:softEdge rad="112500"/>
          </a:effectLst>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420" y="3224952"/>
            <a:ext cx="2352716" cy="1764537"/>
          </a:xfrm>
          <a:prstGeom prst="rect">
            <a:avLst/>
          </a:prstGeom>
          <a:ln>
            <a:noFill/>
          </a:ln>
          <a:effectLst>
            <a:softEdge rad="112500"/>
          </a:effectLst>
        </p:spPr>
      </p:pic>
    </p:spTree>
    <p:extLst>
      <p:ext uri="{BB962C8B-B14F-4D97-AF65-F5344CB8AC3E}">
        <p14:creationId xmlns:p14="http://schemas.microsoft.com/office/powerpoint/2010/main" val="2392909449"/>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Andalus" pitchFamily="18" charset="-78"/>
                <a:cs typeface="Andalus" pitchFamily="18" charset="-78"/>
              </a:rPr>
              <a:t>Restaurant Serbe </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6016" y="1458821"/>
            <a:ext cx="3898528" cy="5198038"/>
          </a:xfrm>
          <a:prstGeom prst="rect">
            <a:avLst/>
          </a:prstGeom>
          <a:ln>
            <a:noFill/>
          </a:ln>
          <a:effectLst>
            <a:softEdge rad="112500"/>
          </a:effectLst>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1484784"/>
            <a:ext cx="2592288" cy="3456384"/>
          </a:xfrm>
          <a:prstGeom prst="rect">
            <a:avLst/>
          </a:prstGeom>
          <a:ln>
            <a:noFill/>
          </a:ln>
          <a:effectLst>
            <a:softEdge rad="112500"/>
          </a:effectLst>
        </p:spPr>
      </p:pic>
      <p:sp>
        <p:nvSpPr>
          <p:cNvPr id="6" name="Rectangle 5"/>
          <p:cNvSpPr/>
          <p:nvPr/>
        </p:nvSpPr>
        <p:spPr>
          <a:xfrm>
            <a:off x="0" y="0"/>
            <a:ext cx="23390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1115616" y="5279302"/>
            <a:ext cx="316835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dirty="0">
                <a:latin typeface="Andalus" pitchFamily="18" charset="-78"/>
                <a:cs typeface="Andalus" pitchFamily="18" charset="-78"/>
              </a:rPr>
              <a:t>Restaurant au bord du Danube </a:t>
            </a:r>
          </a:p>
        </p:txBody>
      </p:sp>
    </p:spTree>
    <p:extLst>
      <p:ext uri="{BB962C8B-B14F-4D97-AF65-F5344CB8AC3E}">
        <p14:creationId xmlns:p14="http://schemas.microsoft.com/office/powerpoint/2010/main" val="1637830886"/>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Jeudi 19</a:t>
            </a:r>
            <a:br>
              <a:rPr lang="fr-FR" dirty="0"/>
            </a:br>
            <a:r>
              <a:rPr lang="fr-FR" dirty="0"/>
              <a:t> </a:t>
            </a:r>
          </a:p>
        </p:txBody>
      </p:sp>
      <p:sp>
        <p:nvSpPr>
          <p:cNvPr id="5" name="Rectangle 4"/>
          <p:cNvSpPr/>
          <p:nvPr/>
        </p:nvSpPr>
        <p:spPr>
          <a:xfrm>
            <a:off x="0" y="0"/>
            <a:ext cx="23390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1259632" y="848124"/>
            <a:ext cx="7495583" cy="369332"/>
          </a:xfrm>
          <a:prstGeom prst="rect">
            <a:avLst/>
          </a:prstGeom>
          <a:noFill/>
        </p:spPr>
        <p:txBody>
          <a:bodyPr wrap="square" rtlCol="0">
            <a:spAutoFit/>
          </a:bodyPr>
          <a:lstStyle/>
          <a:p>
            <a:pPr algn="ctr"/>
            <a:r>
              <a:rPr lang="fr-FR" dirty="0" smtClean="0"/>
              <a:t>Nouvelle journée </a:t>
            </a:r>
            <a:r>
              <a:rPr lang="fr-FR" dirty="0"/>
              <a:t>Ateliers </a:t>
            </a:r>
            <a:r>
              <a:rPr lang="fr-FR" dirty="0" smtClean="0"/>
              <a:t>: Répétition </a:t>
            </a:r>
            <a:r>
              <a:rPr lang="fr-FR" dirty="0"/>
              <a:t>des </a:t>
            </a:r>
            <a:r>
              <a:rPr lang="fr-FR" dirty="0" smtClean="0"/>
              <a:t>scénettes</a:t>
            </a:r>
            <a:endParaRPr lang="fr-FR" dirty="0"/>
          </a:p>
        </p:txBody>
      </p:sp>
      <p:sp>
        <p:nvSpPr>
          <p:cNvPr id="8" name="Espace réservé du contenu 7"/>
          <p:cNvSpPr>
            <a:spLocks noGrp="1"/>
          </p:cNvSpPr>
          <p:nvPr>
            <p:ph idx="1"/>
          </p:nvPr>
        </p:nvSpPr>
        <p:spPr>
          <a:xfrm>
            <a:off x="1043608" y="1556792"/>
            <a:ext cx="3600400" cy="4569371"/>
          </a:xfrm>
        </p:spPr>
        <p:txBody>
          <a:bodyPr>
            <a:normAutofit/>
          </a:bodyPr>
          <a:lstStyle/>
          <a:p>
            <a:pPr marL="0" indent="0" algn="just">
              <a:buNone/>
            </a:pPr>
            <a:r>
              <a:rPr lang="fr-FR" sz="1800" dirty="0"/>
              <a:t>Avant la mobilité, les élèves de chaque pays ont travaillé à l’écriture de scénettes sur la thématique de la migration d’hier. La mobilité en Roumanie a été l’occasion de réfléchir sur leur mise en scène et de les jouer. Les personnages de chaque scénette étaient interprétés par des élèves des différents pays participant à la mobilité ; il s’agissait là encore de se rencontrer autour d’un projet commun et de dépasser la barrière de la langue. Cela a été l’occasion de s’amuser et de rire ensemble même si les sujets pouvaient être tragiques.</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1409377"/>
            <a:ext cx="2713774" cy="15355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41" t="15060" r="12500" b="17670"/>
          <a:stretch/>
        </p:blipFill>
        <p:spPr bwMode="auto">
          <a:xfrm>
            <a:off x="5508104" y="3050688"/>
            <a:ext cx="3095431" cy="17784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0099" r="9235"/>
          <a:stretch/>
        </p:blipFill>
        <p:spPr bwMode="auto">
          <a:xfrm>
            <a:off x="5508104" y="4935136"/>
            <a:ext cx="3095431" cy="16911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0657188"/>
      </p:ext>
    </p:extLst>
  </p:cSld>
  <p:clrMapOvr>
    <a:masterClrMapping/>
  </p:clrMapOvr>
  <mc:AlternateContent xmlns:mc="http://schemas.openxmlformats.org/markup-compatibility/2006" xmlns:p14="http://schemas.microsoft.com/office/powerpoint/2010/main">
    <mc:Choice Requires="p14">
      <p:transition spd="slow" p14:dur="800" advClick="0" advTm="21000">
        <p:circle/>
      </p:transition>
    </mc:Choice>
    <mc:Fallback xmlns="">
      <p:transition spd="slow" advClick="0" advTm="21000">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1129951"/>
            <a:ext cx="2952328" cy="2214246"/>
          </a:xfrm>
          <a:prstGeom prst="rect">
            <a:avLst/>
          </a:prstGeom>
          <a:ln>
            <a:noFill/>
          </a:ln>
          <a:effectLst>
            <a:softEdge rad="112500"/>
          </a:effectLst>
        </p:spPr>
      </p:pic>
      <p:sp>
        <p:nvSpPr>
          <p:cNvPr id="5" name="Rectangle 4"/>
          <p:cNvSpPr/>
          <p:nvPr/>
        </p:nvSpPr>
        <p:spPr>
          <a:xfrm>
            <a:off x="0" y="0"/>
            <a:ext cx="23390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3293540"/>
            <a:ext cx="2435904" cy="3247871"/>
          </a:xfrm>
          <a:prstGeom prst="rect">
            <a:avLst/>
          </a:prstGeom>
          <a:ln>
            <a:noFill/>
          </a:ln>
          <a:effectLst>
            <a:softEdge rad="112500"/>
          </a:effectLst>
        </p:spPr>
      </p:pic>
      <p:sp>
        <p:nvSpPr>
          <p:cNvPr id="4" name="ZoneTexte 3"/>
          <p:cNvSpPr txBox="1"/>
          <p:nvPr/>
        </p:nvSpPr>
        <p:spPr>
          <a:xfrm>
            <a:off x="1259632" y="508050"/>
            <a:ext cx="7495583" cy="369332"/>
          </a:xfrm>
          <a:prstGeom prst="rect">
            <a:avLst/>
          </a:prstGeom>
          <a:noFill/>
        </p:spPr>
        <p:txBody>
          <a:bodyPr wrap="square" rtlCol="0">
            <a:spAutoFit/>
          </a:bodyPr>
          <a:lstStyle/>
          <a:p>
            <a:pPr algn="ctr"/>
            <a:r>
              <a:rPr lang="fr-FR" dirty="0" smtClean="0"/>
              <a:t>Nouvelle journée </a:t>
            </a:r>
            <a:r>
              <a:rPr lang="fr-FR" dirty="0"/>
              <a:t>Ateliers </a:t>
            </a:r>
            <a:r>
              <a:rPr lang="fr-FR" dirty="0" smtClean="0"/>
              <a:t>: Activités autour de la thématique migratoire  </a:t>
            </a:r>
            <a:endParaRPr lang="fr-FR"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9871" y="3899919"/>
            <a:ext cx="3587552" cy="20179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576" r="7188" b="10075"/>
          <a:stretch/>
        </p:blipFill>
        <p:spPr bwMode="auto">
          <a:xfrm>
            <a:off x="4644008" y="1134515"/>
            <a:ext cx="3589361" cy="20576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2419709"/>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00192" y="260648"/>
            <a:ext cx="2537517" cy="1906425"/>
          </a:xfrm>
          <a:prstGeom prst="rect">
            <a:avLst/>
          </a:prstGeom>
          <a:ln>
            <a:noFill/>
          </a:ln>
          <a:effectLst>
            <a:softEdge rad="112500"/>
          </a:effectLst>
        </p:spPr>
      </p:pic>
      <p:sp>
        <p:nvSpPr>
          <p:cNvPr id="4" name="Rectangle 3"/>
          <p:cNvSpPr/>
          <p:nvPr/>
        </p:nvSpPr>
        <p:spPr>
          <a:xfrm>
            <a:off x="17883" y="0"/>
            <a:ext cx="2160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3251143"/>
            <a:ext cx="5808722" cy="3267406"/>
          </a:xfrm>
          <a:prstGeom prst="rect">
            <a:avLst/>
          </a:prstGeom>
          <a:ln>
            <a:noFill/>
          </a:ln>
          <a:effectLst>
            <a:softEdge rad="112500"/>
          </a:effectLst>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579" y="2492896"/>
            <a:ext cx="2349261" cy="4176464"/>
          </a:xfrm>
          <a:prstGeom prst="rect">
            <a:avLst/>
          </a:prstGeom>
          <a:ln>
            <a:noFill/>
          </a:ln>
          <a:effectLst>
            <a:softEdge rad="112500"/>
          </a:effectLst>
        </p:spPr>
      </p:pic>
      <p:sp>
        <p:nvSpPr>
          <p:cNvPr id="10" name="ZoneTexte 9"/>
          <p:cNvSpPr txBox="1"/>
          <p:nvPr/>
        </p:nvSpPr>
        <p:spPr>
          <a:xfrm>
            <a:off x="1331640" y="584681"/>
            <a:ext cx="4394706" cy="1384995"/>
          </a:xfrm>
          <a:prstGeom prst="rect">
            <a:avLst/>
          </a:prstGeom>
          <a:noFill/>
        </p:spPr>
        <p:txBody>
          <a:bodyPr wrap="square" rtlCol="0">
            <a:spAutoFit/>
          </a:bodyPr>
          <a:lstStyle/>
          <a:p>
            <a:pPr algn="ctr"/>
            <a:r>
              <a:rPr lang="fr-FR" sz="2800" b="1" dirty="0" smtClean="0">
                <a:effectLst>
                  <a:outerShdw blurRad="38100" dist="38100" dir="2700000" algn="tl">
                    <a:srgbClr val="000000">
                      <a:alpha val="43137"/>
                    </a:srgbClr>
                  </a:outerShdw>
                </a:effectLst>
                <a:latin typeface="Agency FB" panose="020B0503020202020204" pitchFamily="34" charset="0"/>
              </a:rPr>
              <a:t>Après-midi : Découverte </a:t>
            </a:r>
            <a:r>
              <a:rPr lang="fr-FR" sz="2800" b="1" dirty="0">
                <a:effectLst>
                  <a:outerShdw blurRad="38100" dist="38100" dir="2700000" algn="tl">
                    <a:srgbClr val="000000">
                      <a:alpha val="43137"/>
                    </a:srgbClr>
                  </a:outerShdw>
                </a:effectLst>
                <a:latin typeface="Agency FB" panose="020B0503020202020204" pitchFamily="34" charset="0"/>
              </a:rPr>
              <a:t>de Craiova</a:t>
            </a:r>
          </a:p>
          <a:p>
            <a:pPr algn="ctr"/>
            <a:r>
              <a:rPr lang="fr-FR" sz="2800" dirty="0" smtClean="0">
                <a:latin typeface="Agency FB" panose="020B0503020202020204" pitchFamily="34" charset="0"/>
              </a:rPr>
              <a:t>Séance </a:t>
            </a:r>
            <a:r>
              <a:rPr lang="fr-FR" sz="2800" dirty="0">
                <a:latin typeface="Agency FB" panose="020B0503020202020204" pitchFamily="34" charset="0"/>
              </a:rPr>
              <a:t>Shopping  </a:t>
            </a:r>
          </a:p>
        </p:txBody>
      </p:sp>
      <p:sp>
        <p:nvSpPr>
          <p:cNvPr id="11" name="ZoneTexte 10"/>
          <p:cNvSpPr txBox="1"/>
          <p:nvPr/>
        </p:nvSpPr>
        <p:spPr>
          <a:xfrm>
            <a:off x="5508104" y="2636912"/>
            <a:ext cx="288032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dirty="0"/>
              <a:t>Une architecture magnifique </a:t>
            </a:r>
          </a:p>
        </p:txBody>
      </p:sp>
    </p:spTree>
    <p:extLst>
      <p:ext uri="{BB962C8B-B14F-4D97-AF65-F5344CB8AC3E}">
        <p14:creationId xmlns:p14="http://schemas.microsoft.com/office/powerpoint/2010/main" val="3196549705"/>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b="25259"/>
          <a:stretch/>
        </p:blipFill>
        <p:spPr>
          <a:xfrm>
            <a:off x="792682" y="1890401"/>
            <a:ext cx="1697981" cy="2463722"/>
          </a:xfrm>
          <a:prstGeom prst="rect">
            <a:avLst/>
          </a:prstGeom>
          <a:ln>
            <a:noFill/>
          </a:ln>
          <a:effectLst>
            <a:softEdge rad="112500"/>
          </a:effectLst>
        </p:spPr>
      </p:pic>
      <p:sp>
        <p:nvSpPr>
          <p:cNvPr id="2" name="Titre 1"/>
          <p:cNvSpPr>
            <a:spLocks noGrp="1"/>
          </p:cNvSpPr>
          <p:nvPr>
            <p:ph type="title"/>
          </p:nvPr>
        </p:nvSpPr>
        <p:spPr>
          <a:xfrm>
            <a:off x="637761" y="188640"/>
            <a:ext cx="8229600" cy="1143000"/>
          </a:xfrm>
        </p:spPr>
        <p:txBody>
          <a:bodyPr/>
          <a:lstStyle/>
          <a:p>
            <a:r>
              <a:rPr lang="fr-FR" dirty="0"/>
              <a:t>Vendredi 20 </a:t>
            </a:r>
          </a:p>
        </p:txBody>
      </p:sp>
      <p:pic>
        <p:nvPicPr>
          <p:cNvPr id="4" name="Espace réservé du contenu 3"/>
          <p:cNvPicPr>
            <a:picLocks noGrp="1" noChangeAspect="1"/>
          </p:cNvPicPr>
          <p:nvPr>
            <p:ph idx="1"/>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48666" y="4459631"/>
            <a:ext cx="1656184" cy="2208245"/>
          </a:xfrm>
          <a:prstGeom prst="rect">
            <a:avLst/>
          </a:prstGeom>
          <a:ln>
            <a:noFill/>
          </a:ln>
          <a:effectLst>
            <a:softEdge rad="112500"/>
          </a:effectLst>
        </p:spPr>
      </p:pic>
      <p:sp>
        <p:nvSpPr>
          <p:cNvPr id="8" name="Rectangle 7"/>
          <p:cNvSpPr/>
          <p:nvPr/>
        </p:nvSpPr>
        <p:spPr>
          <a:xfrm>
            <a:off x="17883" y="-171400"/>
            <a:ext cx="216024" cy="702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a:off x="233907" y="-171400"/>
            <a:ext cx="216024" cy="7029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p:cNvSpPr/>
          <p:nvPr/>
        </p:nvSpPr>
        <p:spPr>
          <a:xfrm>
            <a:off x="449931" y="-145302"/>
            <a:ext cx="216024" cy="7029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p:cNvSpPr txBox="1"/>
          <p:nvPr/>
        </p:nvSpPr>
        <p:spPr>
          <a:xfrm>
            <a:off x="971600" y="1197902"/>
            <a:ext cx="7458622" cy="461665"/>
          </a:xfrm>
          <a:prstGeom prst="rect">
            <a:avLst/>
          </a:prstGeom>
          <a:noFill/>
        </p:spPr>
        <p:txBody>
          <a:bodyPr wrap="square" rtlCol="0">
            <a:spAutoFit/>
          </a:bodyPr>
          <a:lstStyle/>
          <a:p>
            <a:pPr algn="ctr"/>
            <a:r>
              <a:rPr lang="fr-FR" sz="2400" dirty="0" smtClean="0">
                <a:latin typeface="Agency FB" panose="020B0503020202020204" pitchFamily="34" charset="0"/>
              </a:rPr>
              <a:t>Séance théâtre : Jeux de </a:t>
            </a:r>
            <a:r>
              <a:rPr lang="fr-FR" sz="2400" dirty="0">
                <a:latin typeface="Agency FB" panose="020B0503020202020204" pitchFamily="34" charset="0"/>
              </a:rPr>
              <a:t>scénettes en différentes langues </a:t>
            </a:r>
          </a:p>
        </p:txBody>
      </p:sp>
      <p:sp>
        <p:nvSpPr>
          <p:cNvPr id="15" name="ZoneTexte 14"/>
          <p:cNvSpPr txBox="1"/>
          <p:nvPr/>
        </p:nvSpPr>
        <p:spPr>
          <a:xfrm>
            <a:off x="5643518" y="3769348"/>
            <a:ext cx="3096344"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sz="1600" dirty="0" smtClean="0"/>
              <a:t>La mise </a:t>
            </a:r>
            <a:r>
              <a:rPr lang="fr-FR" sz="1600" dirty="0"/>
              <a:t>en </a:t>
            </a:r>
            <a:r>
              <a:rPr lang="fr-FR" sz="1600" dirty="0" smtClean="0"/>
              <a:t>scène a été </a:t>
            </a:r>
            <a:r>
              <a:rPr lang="fr-FR" sz="1600" dirty="0" smtClean="0"/>
              <a:t>réalisée par </a:t>
            </a:r>
            <a:r>
              <a:rPr lang="fr-FR" sz="1600" dirty="0"/>
              <a:t>les élèves </a:t>
            </a:r>
          </a:p>
        </p:txBody>
      </p:sp>
      <p:pic>
        <p:nvPicPr>
          <p:cNvPr id="3" name="Image 2"/>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67706" y="2276488"/>
            <a:ext cx="2770181" cy="2077635"/>
          </a:xfrm>
          <a:prstGeom prst="rect">
            <a:avLst/>
          </a:prstGeom>
          <a:ln>
            <a:noFill/>
          </a:ln>
          <a:effectLst>
            <a:softEdge rad="112500"/>
          </a:effectLst>
        </p:spPr>
      </p:pic>
      <p:pic>
        <p:nvPicPr>
          <p:cNvPr id="5" name="Image 4"/>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t="17810" r="13644" b="9049"/>
          <a:stretch/>
        </p:blipFill>
        <p:spPr>
          <a:xfrm>
            <a:off x="5544893" y="4372736"/>
            <a:ext cx="3243451" cy="2060325"/>
          </a:xfrm>
          <a:prstGeom prst="rect">
            <a:avLst/>
          </a:prstGeom>
          <a:ln>
            <a:noFill/>
          </a:ln>
          <a:effectLst>
            <a:softEdge rad="112500"/>
          </a:effectLst>
        </p:spPr>
      </p:pic>
      <p:pic>
        <p:nvPicPr>
          <p:cNvPr id="6" name="Image 5"/>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36031" y="4509120"/>
            <a:ext cx="2880320" cy="2160239"/>
          </a:xfrm>
          <a:prstGeom prst="rect">
            <a:avLst/>
          </a:prstGeom>
          <a:ln>
            <a:noFill/>
          </a:ln>
          <a:effectLst>
            <a:softEdge rad="112500"/>
          </a:effectLst>
        </p:spPr>
      </p:pic>
      <p:pic>
        <p:nvPicPr>
          <p:cNvPr id="8194"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rcRect t="8719" r="17762"/>
          <a:stretch/>
        </p:blipFill>
        <p:spPr bwMode="auto">
          <a:xfrm>
            <a:off x="5720540" y="1877307"/>
            <a:ext cx="2730993" cy="17050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0864354"/>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23390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p:cNvSpPr>
            <a:spLocks noGrp="1"/>
          </p:cNvSpPr>
          <p:nvPr>
            <p:ph type="title"/>
          </p:nvPr>
        </p:nvSpPr>
        <p:spPr>
          <a:xfrm>
            <a:off x="467544" y="188640"/>
            <a:ext cx="8229600" cy="1143000"/>
          </a:xfrm>
        </p:spPr>
        <p:txBody>
          <a:bodyPr/>
          <a:lstStyle/>
          <a:p>
            <a:r>
              <a:rPr lang="fr-FR" dirty="0">
                <a:latin typeface="Andalus" pitchFamily="18" charset="-78"/>
                <a:cs typeface="Andalus" pitchFamily="18" charset="-78"/>
              </a:rPr>
              <a:t>Dimanche 15</a:t>
            </a:r>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65642" y="1642201"/>
            <a:ext cx="5577027" cy="4182771"/>
          </a:xfrm>
          <a:prstGeom prst="rect">
            <a:avLst/>
          </a:prstGeom>
          <a:ln>
            <a:noFill/>
          </a:ln>
          <a:effectLst>
            <a:softEdge rad="112500"/>
          </a:effectLst>
        </p:spPr>
      </p:pic>
      <p:sp>
        <p:nvSpPr>
          <p:cNvPr id="7" name="ZoneTexte 6"/>
          <p:cNvSpPr txBox="1"/>
          <p:nvPr/>
        </p:nvSpPr>
        <p:spPr>
          <a:xfrm>
            <a:off x="3563888" y="5840201"/>
            <a:ext cx="2736304" cy="646331"/>
          </a:xfrm>
          <a:prstGeom prst="rect">
            <a:avLst/>
          </a:prstGeom>
          <a:noFill/>
        </p:spPr>
        <p:txBody>
          <a:bodyPr wrap="square" rtlCol="0">
            <a:spAutoFit/>
          </a:bodyPr>
          <a:lstStyle/>
          <a:p>
            <a:pPr algn="ctr"/>
            <a:r>
              <a:rPr lang="fr-FR" dirty="0" smtClean="0"/>
              <a:t>Bref arrêt devant le palais </a:t>
            </a:r>
            <a:r>
              <a:rPr lang="fr-FR" dirty="0"/>
              <a:t>du parlement à Bucarest </a:t>
            </a:r>
          </a:p>
        </p:txBody>
      </p:sp>
      <p:sp>
        <p:nvSpPr>
          <p:cNvPr id="8" name="ZoneTexte 7"/>
          <p:cNvSpPr txBox="1"/>
          <p:nvPr/>
        </p:nvSpPr>
        <p:spPr>
          <a:xfrm>
            <a:off x="959021" y="5824972"/>
            <a:ext cx="2160240" cy="646331"/>
          </a:xfrm>
          <a:prstGeom prst="rect">
            <a:avLst/>
          </a:prstGeom>
          <a:noFill/>
        </p:spPr>
        <p:txBody>
          <a:bodyPr wrap="square" rtlCol="0">
            <a:spAutoFit/>
          </a:bodyPr>
          <a:lstStyle/>
          <a:p>
            <a:pPr algn="ctr"/>
            <a:r>
              <a:rPr lang="fr-FR" dirty="0"/>
              <a:t>Sur la route pour Caracal </a:t>
            </a:r>
          </a:p>
        </p:txBody>
      </p:sp>
      <p:sp>
        <p:nvSpPr>
          <p:cNvPr id="12" name="ZoneTexte 11"/>
          <p:cNvSpPr txBox="1"/>
          <p:nvPr/>
        </p:nvSpPr>
        <p:spPr>
          <a:xfrm>
            <a:off x="6372200" y="5840202"/>
            <a:ext cx="2627784"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b="1" dirty="0"/>
              <a:t>Trajet long/température très élevée dans le bus</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55" y="1700808"/>
            <a:ext cx="2746373" cy="2054474"/>
          </a:xfrm>
          <a:prstGeom prst="rect">
            <a:avLst/>
          </a:prstGeom>
          <a:ln>
            <a:noFill/>
          </a:ln>
          <a:effectLst>
            <a:softEdge rad="112500"/>
          </a:effectLst>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502" y="3765471"/>
            <a:ext cx="2725278" cy="2043958"/>
          </a:xfrm>
          <a:prstGeom prst="rect">
            <a:avLst/>
          </a:prstGeom>
          <a:ln>
            <a:noFill/>
          </a:ln>
          <a:effectLst>
            <a:softEdge rad="112500"/>
          </a:effectLst>
        </p:spPr>
      </p:pic>
    </p:spTree>
    <p:extLst>
      <p:ext uri="{BB962C8B-B14F-4D97-AF65-F5344CB8AC3E}">
        <p14:creationId xmlns:p14="http://schemas.microsoft.com/office/powerpoint/2010/main" val="3300508109"/>
      </p:ext>
    </p:extLst>
  </p:cSld>
  <p:clrMapOvr>
    <a:masterClrMapping/>
  </p:clrMapOvr>
  <mc:AlternateContent xmlns:mc="http://schemas.openxmlformats.org/markup-compatibility/2006" xmlns:p14="http://schemas.microsoft.com/office/powerpoint/2010/main">
    <mc:Choice Requires="p14">
      <p:transition spd="slow" p14:dur="800" advClick="0" advTm="7000">
        <p:circle/>
      </p:transition>
    </mc:Choice>
    <mc:Fallback xmlns="">
      <p:transition spd="slow" advClick="0" advTm="7000">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3390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1643042" y="214290"/>
            <a:ext cx="6384202" cy="523220"/>
          </a:xfrm>
          <a:prstGeom prst="rect">
            <a:avLst/>
          </a:prstGeom>
          <a:noFill/>
        </p:spPr>
        <p:txBody>
          <a:bodyPr wrap="square" rtlCol="0">
            <a:spAutoFit/>
          </a:bodyPr>
          <a:lstStyle/>
          <a:p>
            <a:pPr algn="ctr"/>
            <a:r>
              <a:rPr lang="fr-FR" sz="2800" dirty="0" smtClean="0">
                <a:latin typeface="Agency FB" panose="020B0503020202020204" pitchFamily="34" charset="0"/>
              </a:rPr>
              <a:t>Exposition </a:t>
            </a:r>
            <a:r>
              <a:rPr lang="fr-FR" sz="2800" dirty="0">
                <a:latin typeface="Agency FB" panose="020B0503020202020204" pitchFamily="34" charset="0"/>
              </a:rPr>
              <a:t>de fin de la mobilité </a:t>
            </a:r>
          </a:p>
        </p:txBody>
      </p:sp>
      <p:sp>
        <p:nvSpPr>
          <p:cNvPr id="2" name="Espace réservé du contenu 1"/>
          <p:cNvSpPr>
            <a:spLocks noGrp="1"/>
          </p:cNvSpPr>
          <p:nvPr>
            <p:ph idx="1"/>
          </p:nvPr>
        </p:nvSpPr>
        <p:spPr>
          <a:xfrm>
            <a:off x="1835696" y="908721"/>
            <a:ext cx="6034126" cy="648072"/>
          </a:xfrm>
        </p:spPr>
        <p:txBody>
          <a:bodyPr>
            <a:normAutofit fontScale="85000" lnSpcReduction="10000"/>
          </a:bodyPr>
          <a:lstStyle/>
          <a:p>
            <a:pPr marL="0" indent="0" algn="ctr">
              <a:buNone/>
            </a:pPr>
            <a:r>
              <a:rPr lang="fr-FR" sz="1800" dirty="0" smtClean="0"/>
              <a:t>L’exposition, </a:t>
            </a:r>
            <a:r>
              <a:rPr lang="fr-FR" sz="1800" dirty="0"/>
              <a:t>qui s’est déroulée </a:t>
            </a:r>
            <a:r>
              <a:rPr lang="fr-FR" sz="1800" dirty="0" smtClean="0"/>
              <a:t>à la fin de la mobilité, a </a:t>
            </a:r>
            <a:r>
              <a:rPr lang="fr-FR" sz="1800" dirty="0"/>
              <a:t>été l’occasion de mettre en avant les travaux réalisés </a:t>
            </a:r>
            <a:r>
              <a:rPr lang="fr-FR" sz="1800" dirty="0" smtClean="0"/>
              <a:t>en </a:t>
            </a:r>
            <a:r>
              <a:rPr lang="fr-FR" sz="1800" dirty="0" smtClean="0"/>
              <a:t>amont et lors </a:t>
            </a:r>
            <a:r>
              <a:rPr lang="fr-FR" sz="1800" dirty="0"/>
              <a:t>de la mobilité. </a:t>
            </a: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2121287"/>
            <a:ext cx="2407922" cy="38326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2096754"/>
            <a:ext cx="2491546" cy="38571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2110956"/>
            <a:ext cx="2247698" cy="38429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3390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9821"/>
          <a:stretch/>
        </p:blipFill>
        <p:spPr bwMode="auto">
          <a:xfrm>
            <a:off x="934236" y="301646"/>
            <a:ext cx="1204496" cy="19168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2" y="3645024"/>
            <a:ext cx="3048291" cy="20947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10662"/>
          <a:stretch/>
        </p:blipFill>
        <p:spPr bwMode="auto">
          <a:xfrm>
            <a:off x="1043608" y="2814637"/>
            <a:ext cx="2190248" cy="30559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3108266"/>
            <a:ext cx="2160240" cy="35363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6682" y="548680"/>
            <a:ext cx="3585109" cy="19312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47851" y="1132292"/>
            <a:ext cx="2760257" cy="21724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585241"/>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3390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14" y="1124744"/>
            <a:ext cx="8192910" cy="46085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9750862"/>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05fa827b-4902-4978-b051-37faaefb850f(1).JPG"/>
          <p:cNvPicPr>
            <a:picLocks noGrp="1" noChangeAspect="1"/>
          </p:cNvPicPr>
          <p:nvPr>
            <p:ph idx="1"/>
          </p:nvPr>
        </p:nvPicPr>
        <p:blipFill rotWithShape="1">
          <a:blip r:embed="rId2"/>
          <a:srcRect b="18358"/>
          <a:stretch/>
        </p:blipFill>
        <p:spPr>
          <a:xfrm>
            <a:off x="1048246" y="1445824"/>
            <a:ext cx="2859287" cy="3112528"/>
          </a:xfrm>
          <a:prstGeom prst="rect">
            <a:avLst/>
          </a:prstGeom>
          <a:ln>
            <a:noFill/>
          </a:ln>
          <a:effectLst>
            <a:softEdge rad="112500"/>
          </a:effectLst>
        </p:spPr>
      </p:pic>
      <p:sp>
        <p:nvSpPr>
          <p:cNvPr id="4" name="Rectangle 3"/>
          <p:cNvSpPr/>
          <p:nvPr/>
        </p:nvSpPr>
        <p:spPr>
          <a:xfrm>
            <a:off x="0" y="0"/>
            <a:ext cx="23390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6562" y="1445824"/>
            <a:ext cx="3781674" cy="2127192"/>
          </a:xfrm>
          <a:prstGeom prst="rect">
            <a:avLst/>
          </a:prstGeom>
          <a:ln>
            <a:noFill/>
          </a:ln>
          <a:effectLst>
            <a:softEdge rad="112500"/>
          </a:effectLst>
        </p:spPr>
      </p:pic>
      <p:sp>
        <p:nvSpPr>
          <p:cNvPr id="9" name="ZoneTexte 8"/>
          <p:cNvSpPr txBox="1"/>
          <p:nvPr/>
        </p:nvSpPr>
        <p:spPr>
          <a:xfrm>
            <a:off x="1541534" y="214290"/>
            <a:ext cx="6695604" cy="954107"/>
          </a:xfrm>
          <a:prstGeom prst="rect">
            <a:avLst/>
          </a:prstGeom>
          <a:noFill/>
        </p:spPr>
        <p:txBody>
          <a:bodyPr wrap="square" rtlCol="0">
            <a:spAutoFit/>
          </a:bodyPr>
          <a:lstStyle/>
          <a:p>
            <a:pPr algn="ctr"/>
            <a:r>
              <a:rPr lang="fr-FR" sz="2800" dirty="0">
                <a:latin typeface="Agency FB" panose="020B0503020202020204" pitchFamily="34" charset="0"/>
              </a:rPr>
              <a:t>Discours de fin </a:t>
            </a:r>
            <a:r>
              <a:rPr lang="fr-FR" sz="2800" dirty="0" smtClean="0">
                <a:latin typeface="Agency FB" panose="020B0503020202020204" pitchFamily="34" charset="0"/>
              </a:rPr>
              <a:t>de mobilité </a:t>
            </a:r>
            <a:endParaRPr lang="fr-FR" sz="2800" dirty="0">
              <a:latin typeface="Agency FB" panose="020B0503020202020204" pitchFamily="34" charset="0"/>
            </a:endParaRPr>
          </a:p>
          <a:p>
            <a:pPr algn="ctr"/>
            <a:r>
              <a:rPr lang="fr-FR" sz="2800" dirty="0" smtClean="0">
                <a:latin typeface="Agency FB" panose="020B0503020202020204" pitchFamily="34" charset="0"/>
              </a:rPr>
              <a:t>Remise </a:t>
            </a:r>
            <a:r>
              <a:rPr lang="fr-FR" sz="2800" dirty="0">
                <a:latin typeface="Agency FB" panose="020B0503020202020204" pitchFamily="34" charset="0"/>
              </a:rPr>
              <a:t>des </a:t>
            </a:r>
            <a:r>
              <a:rPr lang="fr-FR" sz="2800" dirty="0" smtClean="0">
                <a:latin typeface="Agency FB" panose="020B0503020202020204" pitchFamily="34" charset="0"/>
              </a:rPr>
              <a:t>diplômes aux </a:t>
            </a:r>
            <a:r>
              <a:rPr lang="fr-FR" sz="2800" dirty="0">
                <a:latin typeface="Agency FB" panose="020B0503020202020204" pitchFamily="34" charset="0"/>
              </a:rPr>
              <a:t>participants des différents pays.  </a:t>
            </a:r>
          </a:p>
        </p:txBody>
      </p:sp>
      <p:pic>
        <p:nvPicPr>
          <p:cNvPr id="10" name="Image 9" descr="84f06329-5ff1-4696-a17b-69de3fa346b9.JPG"/>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133740" y="4576719"/>
            <a:ext cx="2790187" cy="2092641"/>
          </a:xfrm>
          <a:prstGeom prst="rect">
            <a:avLst/>
          </a:prstGeom>
          <a:ln>
            <a:noFill/>
          </a:ln>
          <a:effectLst>
            <a:softEdge rad="112500"/>
          </a:effectLst>
        </p:spPr>
      </p:pic>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9336" y="3789040"/>
            <a:ext cx="3635102" cy="245309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5602739"/>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052736"/>
            <a:ext cx="7432754" cy="55894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883" y="-171400"/>
            <a:ext cx="216024" cy="702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233907" y="-171400"/>
            <a:ext cx="216024" cy="7029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p:cNvSpPr/>
          <p:nvPr/>
        </p:nvSpPr>
        <p:spPr>
          <a:xfrm>
            <a:off x="449931" y="-145302"/>
            <a:ext cx="216024" cy="7029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1295636" y="198603"/>
            <a:ext cx="7216730" cy="707886"/>
          </a:xfrm>
          <a:prstGeom prst="rect">
            <a:avLst/>
          </a:prstGeom>
          <a:noFill/>
        </p:spPr>
        <p:txBody>
          <a:bodyPr wrap="square" rtlCol="0">
            <a:spAutoFit/>
          </a:bodyPr>
          <a:lstStyle/>
          <a:p>
            <a:pPr algn="ctr"/>
            <a:r>
              <a:rPr lang="fr-FR" sz="2000" dirty="0">
                <a:latin typeface="Andalus" pitchFamily="18" charset="-78"/>
                <a:cs typeface="Andalus" pitchFamily="18" charset="-78"/>
              </a:rPr>
              <a:t>Merci, au </a:t>
            </a:r>
            <a:r>
              <a:rPr lang="fr-FR" sz="2000" b="1" dirty="0">
                <a:latin typeface="Andalus" pitchFamily="18" charset="-78"/>
                <a:cs typeface="Andalus" pitchFamily="18" charset="-78"/>
              </a:rPr>
              <a:t>colegiul</a:t>
            </a:r>
            <a:r>
              <a:rPr lang="fr-FR" sz="2000" b="1" dirty="0">
                <a:latin typeface="Andalus" pitchFamily="18" charset="-78"/>
                <a:cs typeface="Andalus" pitchFamily="18" charset="-78"/>
              </a:rPr>
              <a:t> National </a:t>
            </a:r>
            <a:r>
              <a:rPr lang="fr-FR" sz="2000" b="1" dirty="0">
                <a:latin typeface="Andalus" pitchFamily="18" charset="-78"/>
                <a:cs typeface="Andalus" pitchFamily="18" charset="-78"/>
              </a:rPr>
              <a:t>Ionita</a:t>
            </a:r>
            <a:r>
              <a:rPr lang="fr-FR" sz="2000" b="1" dirty="0">
                <a:latin typeface="Andalus" pitchFamily="18" charset="-78"/>
                <a:cs typeface="Andalus" pitchFamily="18" charset="-78"/>
              </a:rPr>
              <a:t> Asan </a:t>
            </a:r>
          </a:p>
          <a:p>
            <a:pPr algn="ctr"/>
            <a:r>
              <a:rPr lang="fr-FR" sz="2000" dirty="0">
                <a:latin typeface="Andalus" pitchFamily="18" charset="-78"/>
                <a:cs typeface="Andalus" pitchFamily="18" charset="-78"/>
              </a:rPr>
              <a:t>pour son accueil  </a:t>
            </a:r>
          </a:p>
        </p:txBody>
      </p:sp>
    </p:spTree>
    <p:extLst>
      <p:ext uri="{BB962C8B-B14F-4D97-AF65-F5344CB8AC3E}">
        <p14:creationId xmlns:p14="http://schemas.microsoft.com/office/powerpoint/2010/main" val="806441577"/>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Samedi 21</a:t>
            </a:r>
            <a:br>
              <a:rPr lang="fr-FR" dirty="0"/>
            </a:br>
            <a:r>
              <a:rPr lang="fr-FR" sz="3600" dirty="0"/>
              <a:t>Le retour </a:t>
            </a:r>
          </a:p>
        </p:txBody>
      </p:sp>
      <p:sp>
        <p:nvSpPr>
          <p:cNvPr id="12" name="Rectangle 11"/>
          <p:cNvSpPr/>
          <p:nvPr/>
        </p:nvSpPr>
        <p:spPr>
          <a:xfrm>
            <a:off x="17883" y="-171400"/>
            <a:ext cx="216024" cy="702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233907" y="-171400"/>
            <a:ext cx="216024" cy="7029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p:cNvSpPr/>
          <p:nvPr/>
        </p:nvSpPr>
        <p:spPr>
          <a:xfrm>
            <a:off x="449931" y="-145302"/>
            <a:ext cx="216024" cy="7029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9" name="Image 18"/>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5786" y="3734499"/>
            <a:ext cx="4002238" cy="3001679"/>
          </a:xfrm>
          <a:prstGeom prst="rect">
            <a:avLst/>
          </a:prstGeom>
          <a:ln>
            <a:noFill/>
          </a:ln>
          <a:effectLst>
            <a:softEdge rad="112500"/>
          </a:effectLst>
        </p:spPr>
      </p:pic>
      <p:sp>
        <p:nvSpPr>
          <p:cNvPr id="8" name="ZoneTexte 7"/>
          <p:cNvSpPr txBox="1"/>
          <p:nvPr/>
        </p:nvSpPr>
        <p:spPr>
          <a:xfrm>
            <a:off x="3491880" y="1430034"/>
            <a:ext cx="230425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dirty="0"/>
              <a:t>Départ à 4 heures 30 !</a:t>
            </a:r>
          </a:p>
        </p:txBody>
      </p:sp>
      <p:pic>
        <p:nvPicPr>
          <p:cNvPr id="5" name="Image 4"/>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04049" y="3790256"/>
            <a:ext cx="3838804" cy="2879104"/>
          </a:xfrm>
          <a:prstGeom prst="rect">
            <a:avLst/>
          </a:prstGeom>
          <a:ln>
            <a:noFill/>
          </a:ln>
          <a:effectLst>
            <a:softEdge rad="112500"/>
          </a:effectLst>
        </p:spPr>
      </p:pic>
      <p:pic>
        <p:nvPicPr>
          <p:cNvPr id="7" name="Image 6"/>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372200" y="746161"/>
            <a:ext cx="2161607" cy="2882144"/>
          </a:xfrm>
          <a:prstGeom prst="rect">
            <a:avLst/>
          </a:prstGeom>
          <a:ln>
            <a:noFill/>
          </a:ln>
          <a:effectLst>
            <a:softEdge rad="112500"/>
          </a:effectLst>
        </p:spPr>
      </p:pic>
      <p:pic>
        <p:nvPicPr>
          <p:cNvPr id="10" name="Image 9"/>
          <p:cNvPicPr>
            <a:picLocks noChangeAspect="1"/>
          </p:cNvPicPr>
          <p:nvPr/>
        </p:nvPicPr>
        <p:blipFill rotWithShape="1">
          <a:blip r:embed="rId9" cstate="print">
            <a:extLst>
              <a:ext uri="{28A0092B-C50C-407E-A947-70E740481C1C}">
                <a14:useLocalDpi xmlns:a14="http://schemas.microsoft.com/office/drawing/2010/main" val="0"/>
              </a:ext>
            </a:extLst>
          </a:blip>
          <a:srcRect l="12481" t="33199" r="26941" b="12907"/>
          <a:stretch/>
        </p:blipFill>
        <p:spPr>
          <a:xfrm>
            <a:off x="3162773" y="1940738"/>
            <a:ext cx="1512168" cy="1793761"/>
          </a:xfrm>
          <a:prstGeom prst="rect">
            <a:avLst/>
          </a:prstGeom>
          <a:ln>
            <a:noFill/>
          </a:ln>
          <a:effectLst>
            <a:softEdge rad="112500"/>
          </a:effectLst>
        </p:spPr>
      </p:pic>
      <p:pic>
        <p:nvPicPr>
          <p:cNvPr id="11" name="Image 10"/>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19198" y="764702"/>
            <a:ext cx="2147702" cy="2863603"/>
          </a:xfrm>
          <a:prstGeom prst="rect">
            <a:avLst/>
          </a:prstGeom>
          <a:ln>
            <a:noFill/>
          </a:ln>
          <a:effectLst>
            <a:softEdge rad="112500"/>
          </a:effectLst>
        </p:spPr>
      </p:pic>
    </p:spTree>
    <p:extLst>
      <p:ext uri="{BB962C8B-B14F-4D97-AF65-F5344CB8AC3E}">
        <p14:creationId xmlns:p14="http://schemas.microsoft.com/office/powerpoint/2010/main" val="3320668277"/>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ésultat de recherche d'images pour &quot;avion emoji&quot;">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01336">
            <a:off x="1874479" y="2657463"/>
            <a:ext cx="582443" cy="58244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92808" y="178463"/>
            <a:ext cx="2893887" cy="2170415"/>
          </a:xfrm>
          <a:prstGeom prst="rect">
            <a:avLst/>
          </a:prstGeom>
          <a:ln>
            <a:noFill/>
          </a:ln>
          <a:effectLst>
            <a:softEdge rad="112500"/>
          </a:effectLst>
        </p:spPr>
      </p:pic>
      <p:pic>
        <p:nvPicPr>
          <p:cNvPr id="5" name="Image 4"/>
          <p:cNvPicPr>
            <a:picLocks noChangeAspect="1"/>
          </p:cNvPicPr>
          <p:nvPr/>
        </p:nvPicPr>
        <p:blipFill rotWithShape="1">
          <a:blip r:embed="rId6" cstate="print">
            <a:extLst>
              <a:ext uri="{28A0092B-C50C-407E-A947-70E740481C1C}">
                <a14:useLocalDpi xmlns:a14="http://schemas.microsoft.com/office/drawing/2010/main" val="0"/>
              </a:ext>
            </a:extLst>
          </a:blip>
          <a:srcRect b="33665"/>
          <a:stretch/>
        </p:blipFill>
        <p:spPr>
          <a:xfrm>
            <a:off x="5733167" y="89422"/>
            <a:ext cx="2655267" cy="2348499"/>
          </a:xfrm>
          <a:prstGeom prst="rect">
            <a:avLst/>
          </a:prstGeom>
          <a:ln>
            <a:noFill/>
          </a:ln>
          <a:effectLst>
            <a:softEdge rad="112500"/>
          </a:effectLst>
        </p:spPr>
      </p:pic>
      <p:pic>
        <p:nvPicPr>
          <p:cNvPr id="6" name="Image 5"/>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92808" y="4090502"/>
            <a:ext cx="3349733" cy="2512300"/>
          </a:xfrm>
          <a:prstGeom prst="rect">
            <a:avLst/>
          </a:prstGeom>
          <a:ln>
            <a:noFill/>
          </a:ln>
          <a:effectLst>
            <a:softEdge rad="112500"/>
          </a:effectLst>
        </p:spPr>
      </p:pic>
      <p:pic>
        <p:nvPicPr>
          <p:cNvPr id="7" name="Image 6"/>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084168" y="3717032"/>
            <a:ext cx="2219103" cy="2958803"/>
          </a:xfrm>
          <a:prstGeom prst="rect">
            <a:avLst/>
          </a:prstGeom>
          <a:ln>
            <a:noFill/>
          </a:ln>
          <a:effectLst>
            <a:softEdge rad="112500"/>
          </a:effectLst>
        </p:spPr>
      </p:pic>
      <p:sp>
        <p:nvSpPr>
          <p:cNvPr id="8" name="Rectangle 7"/>
          <p:cNvSpPr/>
          <p:nvPr/>
        </p:nvSpPr>
        <p:spPr>
          <a:xfrm>
            <a:off x="17883" y="-171400"/>
            <a:ext cx="216024" cy="702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a:off x="449931" y="-145302"/>
            <a:ext cx="216024" cy="7029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p:cNvSpPr/>
          <p:nvPr/>
        </p:nvSpPr>
        <p:spPr>
          <a:xfrm>
            <a:off x="233907" y="-171400"/>
            <a:ext cx="216024" cy="7029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p:cNvSpPr/>
          <p:nvPr/>
        </p:nvSpPr>
        <p:spPr>
          <a:xfrm>
            <a:off x="8495928" y="-47499"/>
            <a:ext cx="216024" cy="702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p:cNvSpPr/>
          <p:nvPr/>
        </p:nvSpPr>
        <p:spPr>
          <a:xfrm>
            <a:off x="8927976" y="-21401"/>
            <a:ext cx="216024" cy="7029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p:cNvSpPr txBox="1"/>
          <p:nvPr/>
        </p:nvSpPr>
        <p:spPr>
          <a:xfrm>
            <a:off x="1907704" y="3057969"/>
            <a:ext cx="5544615" cy="523220"/>
          </a:xfrm>
          <a:prstGeom prst="rect">
            <a:avLst/>
          </a:prstGeom>
          <a:noFill/>
        </p:spPr>
        <p:txBody>
          <a:bodyPr wrap="square" rtlCol="0">
            <a:spAutoFit/>
          </a:bodyPr>
          <a:lstStyle/>
          <a:p>
            <a:pPr algn="ctr"/>
            <a:r>
              <a:rPr lang="fr-FR" sz="2800" dirty="0">
                <a:latin typeface="Andalus" pitchFamily="18" charset="-78"/>
                <a:cs typeface="Andalus" pitchFamily="18" charset="-78"/>
              </a:rPr>
              <a:t>Entre la Roumanie et la France </a:t>
            </a:r>
          </a:p>
        </p:txBody>
      </p:sp>
      <p:sp>
        <p:nvSpPr>
          <p:cNvPr id="14" name="AutoShape 4" descr="Résultat de recherche d'images pour &quot;avion emoji&quot;">
            <a:hlinkClick r:id="rId2"/>
          </p:cNvPr>
          <p:cNvSpPr>
            <a:spLocks noChangeAspect="1" noChangeArrowheads="1"/>
          </p:cNvSpPr>
          <p:nvPr/>
        </p:nvSpPr>
        <p:spPr bwMode="auto">
          <a:xfrm>
            <a:off x="46038" y="-1538288"/>
            <a:ext cx="3219450" cy="3219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5" name="AutoShape 6" descr="Résultat de recherche d'images pour &quot;avion emoji&quot;">
            <a:hlinkClick r:id="rId2"/>
          </p:cNvPr>
          <p:cNvSpPr>
            <a:spLocks noChangeAspect="1" noChangeArrowheads="1"/>
          </p:cNvSpPr>
          <p:nvPr/>
        </p:nvSpPr>
        <p:spPr bwMode="auto">
          <a:xfrm>
            <a:off x="198438" y="-1385888"/>
            <a:ext cx="3219450" cy="3219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Tree>
    <p:extLst>
      <p:ext uri="{BB962C8B-B14F-4D97-AF65-F5344CB8AC3E}">
        <p14:creationId xmlns:p14="http://schemas.microsoft.com/office/powerpoint/2010/main" val="3244728555"/>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56756" y="2952728"/>
            <a:ext cx="4821022" cy="3615767"/>
          </a:xfrm>
          <a:prstGeom prst="rect">
            <a:avLst/>
          </a:prstGeom>
          <a:ln>
            <a:noFill/>
          </a:ln>
          <a:effectLst>
            <a:softEdge rad="112500"/>
          </a:effectLst>
        </p:spPr>
      </p:pic>
      <p:pic>
        <p:nvPicPr>
          <p:cNvPr id="5" name="Image 4"/>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012160" y="2980248"/>
            <a:ext cx="2416296" cy="3221727"/>
          </a:xfrm>
          <a:prstGeom prst="rect">
            <a:avLst/>
          </a:prstGeom>
          <a:ln>
            <a:noFill/>
          </a:ln>
          <a:effectLst>
            <a:softEdge rad="112500"/>
          </a:effectLst>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5936" y="448731"/>
            <a:ext cx="1565591" cy="2087454"/>
          </a:xfrm>
          <a:prstGeom prst="rect">
            <a:avLst/>
          </a:prstGeom>
          <a:ln>
            <a:noFill/>
          </a:ln>
          <a:effectLst>
            <a:softEdge rad="112500"/>
          </a:effectLst>
        </p:spPr>
      </p:pic>
      <p:pic>
        <p:nvPicPr>
          <p:cNvPr id="7"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0231" y="542897"/>
            <a:ext cx="1478497" cy="1971329"/>
          </a:xfrm>
          <a:prstGeom prst="rect">
            <a:avLst/>
          </a:prstGeom>
          <a:ln>
            <a:noFill/>
          </a:ln>
          <a:effectLst>
            <a:softEdge rad="112500"/>
          </a:effectLst>
        </p:spPr>
      </p:pic>
      <p:pic>
        <p:nvPicPr>
          <p:cNvPr id="8" name="Imag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616" y="532350"/>
            <a:ext cx="1440160" cy="1920213"/>
          </a:xfrm>
          <a:prstGeom prst="rect">
            <a:avLst/>
          </a:prstGeom>
          <a:ln>
            <a:noFill/>
          </a:ln>
          <a:effectLst>
            <a:softEdge rad="112500"/>
          </a:effectLst>
        </p:spPr>
      </p:pic>
      <p:pic>
        <p:nvPicPr>
          <p:cNvPr id="9" name="Imag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77778" y="477762"/>
            <a:ext cx="1522044" cy="2029391"/>
          </a:xfrm>
          <a:prstGeom prst="rect">
            <a:avLst/>
          </a:prstGeom>
          <a:ln>
            <a:noFill/>
          </a:ln>
          <a:effectLst>
            <a:softEdge rad="112500"/>
          </a:effectLst>
        </p:spPr>
      </p:pic>
      <p:sp>
        <p:nvSpPr>
          <p:cNvPr id="13" name="Rectangle 12"/>
          <p:cNvSpPr/>
          <p:nvPr/>
        </p:nvSpPr>
        <p:spPr>
          <a:xfrm>
            <a:off x="17883" y="-171400"/>
            <a:ext cx="216024" cy="702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14"/>
          <p:cNvSpPr/>
          <p:nvPr/>
        </p:nvSpPr>
        <p:spPr>
          <a:xfrm>
            <a:off x="449931" y="-145302"/>
            <a:ext cx="216024" cy="7029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 name="Imag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19227" y="596560"/>
            <a:ext cx="1396593" cy="1862123"/>
          </a:xfrm>
          <a:prstGeom prst="rect">
            <a:avLst/>
          </a:prstGeom>
          <a:ln>
            <a:noFill/>
          </a:ln>
          <a:effectLst>
            <a:softEdge rad="112500"/>
          </a:effectLst>
        </p:spPr>
      </p:pic>
      <p:sp>
        <p:nvSpPr>
          <p:cNvPr id="10" name="ZoneTexte 9"/>
          <p:cNvSpPr txBox="1"/>
          <p:nvPr/>
        </p:nvSpPr>
        <p:spPr>
          <a:xfrm>
            <a:off x="1979712" y="2429508"/>
            <a:ext cx="5772169" cy="523220"/>
          </a:xfrm>
          <a:prstGeom prst="rect">
            <a:avLst/>
          </a:prstGeom>
          <a:noFill/>
        </p:spPr>
        <p:txBody>
          <a:bodyPr wrap="square" rtlCol="0">
            <a:spAutoFit/>
          </a:bodyPr>
          <a:lstStyle/>
          <a:p>
            <a:pPr algn="ctr"/>
            <a:r>
              <a:rPr lang="fr-FR" sz="2800" dirty="0">
                <a:latin typeface="Agency FB" panose="020B0503020202020204" pitchFamily="34" charset="0"/>
              </a:rPr>
              <a:t>Retour en </a:t>
            </a:r>
            <a:r>
              <a:rPr lang="fr-FR" sz="2800" dirty="0" smtClean="0">
                <a:latin typeface="Agency FB" panose="020B0503020202020204" pitchFamily="34" charset="0"/>
              </a:rPr>
              <a:t>France! </a:t>
            </a:r>
            <a:r>
              <a:rPr lang="fr-FR" sz="2800" dirty="0" smtClean="0">
                <a:latin typeface="Agency FB" panose="020B0503020202020204" pitchFamily="34" charset="0"/>
              </a:rPr>
              <a:t>Avec plein de souvenirs!</a:t>
            </a:r>
            <a:r>
              <a:rPr lang="fr-FR" sz="2800" dirty="0" smtClean="0">
                <a:latin typeface="Agency FB" panose="020B0503020202020204" pitchFamily="34" charset="0"/>
              </a:rPr>
              <a:t> </a:t>
            </a:r>
            <a:endParaRPr lang="fr-FR" sz="2800" dirty="0">
              <a:latin typeface="Agency FB" panose="020B0503020202020204" pitchFamily="34" charset="0"/>
            </a:endParaRPr>
          </a:p>
        </p:txBody>
      </p:sp>
    </p:spTree>
    <p:extLst>
      <p:ext uri="{BB962C8B-B14F-4D97-AF65-F5344CB8AC3E}">
        <p14:creationId xmlns:p14="http://schemas.microsoft.com/office/powerpoint/2010/main" val="3817802666"/>
      </p:ext>
    </p:extLst>
  </p:cSld>
  <p:clrMapOvr>
    <a:masterClrMapping/>
  </p:clrMapOvr>
  <mc:AlternateContent xmlns:mc="http://schemas.openxmlformats.org/markup-compatibility/2006">
    <mc:Choice xmlns:p14="http://schemas.microsoft.com/office/powerpoint/2010/main" Requires="p14">
      <p:transition spd="slow" p14:dur="800" advClick="0" advTm="8000">
        <p:circle/>
      </p:transition>
    </mc:Choice>
    <mc:Fallback>
      <p:transition spd="slow" advClick="0" advTm="8000">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3a783b5c-df27-4613-a47f-a8aba76ab608.JPG"/>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5364088" y="4046543"/>
            <a:ext cx="3512343" cy="2641118"/>
          </a:xfrm>
          <a:prstGeom prst="rect">
            <a:avLst/>
          </a:prstGeom>
          <a:ln>
            <a:noFill/>
          </a:ln>
          <a:effectLst>
            <a:softEdge rad="112500"/>
          </a:effectLst>
        </p:spPr>
      </p:pic>
      <p:pic>
        <p:nvPicPr>
          <p:cNvPr id="5" name="Image 4" descr="96fed225-a16b-4aec-8973-3735a3d57ff1.JPG"/>
          <p:cNvPicPr>
            <a:picLocks noChangeAspect="1"/>
          </p:cNvPicPr>
          <p:nvPr/>
        </p:nvPicPr>
        <p:blipFill>
          <a:blip r:embed="rId4"/>
          <a:stretch>
            <a:fillRect/>
          </a:stretch>
        </p:blipFill>
        <p:spPr>
          <a:xfrm>
            <a:off x="142844" y="1428736"/>
            <a:ext cx="4324111" cy="2432312"/>
          </a:xfrm>
          <a:prstGeom prst="rect">
            <a:avLst/>
          </a:prstGeom>
          <a:ln>
            <a:noFill/>
          </a:ln>
          <a:effectLst>
            <a:softEdge rad="112500"/>
          </a:effectLst>
        </p:spPr>
      </p:pic>
      <p:sp>
        <p:nvSpPr>
          <p:cNvPr id="16" name="ZoneTexte 15"/>
          <p:cNvSpPr txBox="1"/>
          <p:nvPr/>
        </p:nvSpPr>
        <p:spPr>
          <a:xfrm>
            <a:off x="1357290" y="285728"/>
            <a:ext cx="6500858" cy="954107"/>
          </a:xfrm>
          <a:prstGeom prst="rect">
            <a:avLst/>
          </a:prstGeom>
          <a:noFill/>
        </p:spPr>
        <p:txBody>
          <a:bodyPr wrap="square" rtlCol="0">
            <a:spAutoFit/>
          </a:bodyPr>
          <a:lstStyle/>
          <a:p>
            <a:pPr algn="ctr"/>
            <a:r>
              <a:rPr lang="fr-FR" sz="2800" dirty="0">
                <a:latin typeface="Andalus" pitchFamily="18" charset="-78"/>
                <a:cs typeface="Andalus" pitchFamily="18" charset="-78"/>
              </a:rPr>
              <a:t>Merci à nos professeurs </a:t>
            </a:r>
          </a:p>
          <a:p>
            <a:pPr algn="ctr"/>
            <a:r>
              <a:rPr lang="fr-FR" sz="2800" dirty="0">
                <a:latin typeface="Andalus" pitchFamily="18" charset="-78"/>
                <a:cs typeface="Andalus" pitchFamily="18" charset="-78"/>
              </a:rPr>
              <a:t>pour cette mobilité enrichissante </a:t>
            </a:r>
          </a:p>
        </p:txBody>
      </p:sp>
      <p:sp>
        <p:nvSpPr>
          <p:cNvPr id="17" name="ZoneTexte 16"/>
          <p:cNvSpPr txBox="1"/>
          <p:nvPr/>
        </p:nvSpPr>
        <p:spPr>
          <a:xfrm>
            <a:off x="5220072" y="2890016"/>
            <a:ext cx="2500330" cy="369332"/>
          </a:xfrm>
          <a:prstGeom prst="rect">
            <a:avLst/>
          </a:prstGeom>
          <a:noFill/>
        </p:spPr>
        <p:txBody>
          <a:bodyPr wrap="square" rtlCol="0">
            <a:spAutoFit/>
          </a:bodyPr>
          <a:lstStyle/>
          <a:p>
            <a:r>
              <a:rPr lang="fr-FR" dirty="0">
                <a:latin typeface="Andalus" pitchFamily="18" charset="-78"/>
                <a:cs typeface="Andalus" pitchFamily="18" charset="-78"/>
              </a:rPr>
              <a:t>Claudine </a:t>
            </a:r>
            <a:r>
              <a:rPr lang="fr-FR" dirty="0">
                <a:latin typeface="Andalus" pitchFamily="18" charset="-78"/>
                <a:cs typeface="Andalus" pitchFamily="18" charset="-78"/>
              </a:rPr>
              <a:t>Ozan</a:t>
            </a:r>
            <a:r>
              <a:rPr lang="fr-FR" dirty="0">
                <a:latin typeface="Andalus" pitchFamily="18" charset="-78"/>
                <a:cs typeface="Andalus" pitchFamily="18" charset="-78"/>
              </a:rPr>
              <a:t> </a:t>
            </a:r>
          </a:p>
        </p:txBody>
      </p:sp>
      <p:sp>
        <p:nvSpPr>
          <p:cNvPr id="18" name="ZoneTexte 17"/>
          <p:cNvSpPr txBox="1"/>
          <p:nvPr/>
        </p:nvSpPr>
        <p:spPr>
          <a:xfrm>
            <a:off x="5220072" y="2460226"/>
            <a:ext cx="2500330" cy="369332"/>
          </a:xfrm>
          <a:prstGeom prst="rect">
            <a:avLst/>
          </a:prstGeom>
          <a:noFill/>
        </p:spPr>
        <p:txBody>
          <a:bodyPr wrap="square" rtlCol="0">
            <a:spAutoFit/>
          </a:bodyPr>
          <a:lstStyle/>
          <a:p>
            <a:r>
              <a:rPr lang="fr-FR" dirty="0">
                <a:latin typeface="Andalus" pitchFamily="18" charset="-78"/>
                <a:cs typeface="Andalus" pitchFamily="18" charset="-78"/>
              </a:rPr>
              <a:t>Marc Talbot </a:t>
            </a:r>
          </a:p>
        </p:txBody>
      </p:sp>
      <p:sp>
        <p:nvSpPr>
          <p:cNvPr id="19" name="ZoneTexte 18"/>
          <p:cNvSpPr txBox="1"/>
          <p:nvPr/>
        </p:nvSpPr>
        <p:spPr>
          <a:xfrm>
            <a:off x="5220072" y="1967602"/>
            <a:ext cx="2500330" cy="369332"/>
          </a:xfrm>
          <a:prstGeom prst="rect">
            <a:avLst/>
          </a:prstGeom>
          <a:noFill/>
        </p:spPr>
        <p:txBody>
          <a:bodyPr wrap="square" rtlCol="0">
            <a:spAutoFit/>
          </a:bodyPr>
          <a:lstStyle/>
          <a:p>
            <a:r>
              <a:rPr lang="fr-FR" dirty="0">
                <a:latin typeface="Andalus" pitchFamily="18" charset="-78"/>
                <a:cs typeface="Andalus" pitchFamily="18" charset="-78"/>
              </a:rPr>
              <a:t>Anita </a:t>
            </a:r>
            <a:r>
              <a:rPr lang="fr-FR" dirty="0">
                <a:latin typeface="Andalus" pitchFamily="18" charset="-78"/>
                <a:cs typeface="Andalus" pitchFamily="18" charset="-78"/>
              </a:rPr>
              <a:t>Pastor</a:t>
            </a:r>
            <a:r>
              <a:rPr lang="fr-FR" dirty="0">
                <a:latin typeface="Andalus" pitchFamily="18" charset="-78"/>
                <a:cs typeface="Andalus" pitchFamily="18" charset="-78"/>
              </a:rPr>
              <a:t> </a:t>
            </a:r>
          </a:p>
        </p:txBody>
      </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272133"/>
            <a:ext cx="1193296" cy="842182"/>
          </a:xfrm>
          <a:prstGeom prst="rect">
            <a:avLst/>
          </a:prstGeom>
        </p:spPr>
      </p:pic>
      <p:pic>
        <p:nvPicPr>
          <p:cNvPr id="4" name="Image 3"/>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12711" y="3861048"/>
            <a:ext cx="3384376" cy="2544893"/>
          </a:xfrm>
          <a:prstGeom prst="rect">
            <a:avLst/>
          </a:prstGeom>
          <a:ln>
            <a:noFill/>
          </a:ln>
          <a:effectLst>
            <a:softEdge rad="112500"/>
          </a:effectLst>
        </p:spPr>
      </p:pic>
      <p:pic>
        <p:nvPicPr>
          <p:cNvPr id="10" name="irc_mi" descr="Résultat de recherche d'images pour &quot;erasmus+&quot;"/>
          <p:cNvPicPr/>
          <p:nvPr/>
        </p:nvPicPr>
        <p:blipFill rotWithShape="1">
          <a:blip r:embed="rId8">
            <a:extLst>
              <a:ext uri="{28A0092B-C50C-407E-A947-70E740481C1C}">
                <a14:useLocalDpi xmlns:a14="http://schemas.microsoft.com/office/drawing/2010/main" val="0"/>
              </a:ext>
            </a:extLst>
          </a:blip>
          <a:srcRect t="31730" b="30289"/>
          <a:stretch/>
        </p:blipFill>
        <p:spPr bwMode="auto">
          <a:xfrm rot="16200000">
            <a:off x="6756134" y="1605927"/>
            <a:ext cx="3227955" cy="7233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1305476"/>
      </p:ext>
    </p:extLst>
  </p:cSld>
  <p:clrMapOvr>
    <a:masterClrMapping/>
  </p:clrMapOvr>
  <mc:AlternateContent xmlns:mc="http://schemas.openxmlformats.org/markup-compatibility/2006">
    <mc:Choice xmlns:p14="http://schemas.microsoft.com/office/powerpoint/2010/main" Requires="p14">
      <p:transition spd="slow" p14:dur="800" advClick="0" advTm="7000">
        <p:circle/>
      </p:transition>
    </mc:Choice>
    <mc:Fallback>
      <p:transition spd="slow" advClick="0" advTm="7000">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83" y="0"/>
            <a:ext cx="2160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itre 1"/>
          <p:cNvSpPr txBox="1">
            <a:spLocks/>
          </p:cNvSpPr>
          <p:nvPr/>
        </p:nvSpPr>
        <p:spPr>
          <a:xfrm>
            <a:off x="467544" y="18864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dirty="0"/>
              <a:t>Dimanche 15</a:t>
            </a: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645" y="1996597"/>
            <a:ext cx="2324364" cy="1743273"/>
          </a:xfrm>
          <a:prstGeom prst="rect">
            <a:avLst/>
          </a:prstGeom>
          <a:ln>
            <a:noFill/>
          </a:ln>
          <a:effectLst>
            <a:softEdge rad="112500"/>
          </a:effectLst>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1647136"/>
            <a:ext cx="2256232" cy="1692174"/>
          </a:xfrm>
          <a:prstGeom prst="rect">
            <a:avLst/>
          </a:prstGeom>
          <a:ln>
            <a:noFill/>
          </a:ln>
          <a:effectLst>
            <a:softEdge rad="112500"/>
          </a:effectLst>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5358" y="4775286"/>
            <a:ext cx="2346802" cy="1760102"/>
          </a:xfrm>
          <a:prstGeom prst="rect">
            <a:avLst/>
          </a:prstGeom>
          <a:ln>
            <a:noFill/>
          </a:ln>
          <a:effectLst>
            <a:softEdge rad="112500"/>
          </a:effectLst>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3365" y="4214813"/>
            <a:ext cx="2051433" cy="1538575"/>
          </a:xfrm>
          <a:prstGeom prst="rect">
            <a:avLst/>
          </a:prstGeom>
          <a:ln>
            <a:noFill/>
          </a:ln>
          <a:effectLst>
            <a:softEdge rad="112500"/>
          </a:effectLst>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1872" y="1268760"/>
            <a:ext cx="2324943" cy="1743707"/>
          </a:xfrm>
          <a:prstGeom prst="rect">
            <a:avLst/>
          </a:prstGeom>
          <a:ln>
            <a:noFill/>
          </a:ln>
          <a:effectLst>
            <a:softEdge rad="112500"/>
          </a:effectLst>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8192" y="4035332"/>
            <a:ext cx="2228952" cy="1671714"/>
          </a:xfrm>
          <a:prstGeom prst="rect">
            <a:avLst/>
          </a:prstGeom>
          <a:ln>
            <a:noFill/>
          </a:ln>
          <a:effectLst>
            <a:softEdge rad="112500"/>
          </a:effectLst>
        </p:spPr>
      </p:pic>
      <p:sp>
        <p:nvSpPr>
          <p:cNvPr id="15" name="ZoneTexte 14"/>
          <p:cNvSpPr txBox="1"/>
          <p:nvPr/>
        </p:nvSpPr>
        <p:spPr>
          <a:xfrm>
            <a:off x="1835696" y="3611651"/>
            <a:ext cx="6199581" cy="523220"/>
          </a:xfrm>
          <a:prstGeom prst="rect">
            <a:avLst/>
          </a:prstGeom>
          <a:noFill/>
        </p:spPr>
        <p:txBody>
          <a:bodyPr wrap="square" rtlCol="0">
            <a:spAutoFit/>
          </a:bodyPr>
          <a:lstStyle/>
          <a:p>
            <a:pPr algn="ctr"/>
            <a:r>
              <a:rPr lang="fr-FR" sz="2800" u="sng" dirty="0">
                <a:latin typeface="Agency FB" panose="020B0503020202020204" pitchFamily="34" charset="0"/>
              </a:rPr>
              <a:t>Rencontre avec les correspondants </a:t>
            </a:r>
          </a:p>
        </p:txBody>
      </p:sp>
      <p:sp>
        <p:nvSpPr>
          <p:cNvPr id="14" name="ZoneTexte 13"/>
          <p:cNvSpPr txBox="1"/>
          <p:nvPr/>
        </p:nvSpPr>
        <p:spPr>
          <a:xfrm>
            <a:off x="6643702" y="142852"/>
            <a:ext cx="2357454"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fr-FR" dirty="0"/>
              <a:t>Arrivée à Caracal </a:t>
            </a:r>
          </a:p>
          <a:p>
            <a:pPr algn="ctr"/>
            <a:r>
              <a:rPr lang="fr-FR" dirty="0"/>
              <a:t>vers 19 heures </a:t>
            </a:r>
          </a:p>
        </p:txBody>
      </p:sp>
    </p:spTree>
    <p:extLst>
      <p:ext uri="{BB962C8B-B14F-4D97-AF65-F5344CB8AC3E}">
        <p14:creationId xmlns:p14="http://schemas.microsoft.com/office/powerpoint/2010/main" val="3445489583"/>
      </p:ext>
    </p:extLst>
  </p:cSld>
  <p:clrMapOvr>
    <a:masterClrMapping/>
  </p:clrMapOvr>
  <mc:AlternateContent xmlns:mc="http://schemas.openxmlformats.org/markup-compatibility/2006" xmlns:p14="http://schemas.microsoft.com/office/powerpoint/2010/main">
    <mc:Choice Requires="p14">
      <p:transition spd="slow" p14:dur="800" advClick="0" advTm="7000">
        <p:circle/>
      </p:transition>
    </mc:Choice>
    <mc:Fallback xmlns="">
      <p:transition spd="slow" advClick="0" advTm="7000">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883" y="0"/>
            <a:ext cx="2160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itre 1"/>
          <p:cNvSpPr>
            <a:spLocks noGrp="1"/>
          </p:cNvSpPr>
          <p:nvPr>
            <p:ph type="title"/>
          </p:nvPr>
        </p:nvSpPr>
        <p:spPr>
          <a:xfrm>
            <a:off x="5711904" y="1268760"/>
            <a:ext cx="3258698" cy="4985732"/>
          </a:xfrm>
        </p:spPr>
        <p:txBody>
          <a:bodyPr>
            <a:normAutofit fontScale="90000"/>
          </a:bodyPr>
          <a:lstStyle/>
          <a:p>
            <a:r>
              <a:rPr lang="fr-FR" dirty="0" smtClean="0"/>
              <a:t>Lundi 16</a:t>
            </a:r>
            <a:br>
              <a:rPr lang="fr-FR" dirty="0" smtClean="0"/>
            </a:br>
            <a:r>
              <a:rPr lang="fr-FR" sz="3600" dirty="0" smtClean="0">
                <a:latin typeface="+mn-lt"/>
              </a:rPr>
              <a:t>L’accueil</a:t>
            </a:r>
            <a:br>
              <a:rPr lang="fr-FR" sz="3600" dirty="0" smtClean="0">
                <a:latin typeface="+mn-lt"/>
              </a:rPr>
            </a:br>
            <a:r>
              <a:rPr lang="fr-FR" sz="3600" dirty="0" smtClean="0">
                <a:latin typeface="+mn-lt"/>
              </a:rPr>
              <a:t/>
            </a:r>
            <a:br>
              <a:rPr lang="fr-FR" sz="3600" dirty="0" smtClean="0">
                <a:latin typeface="+mn-lt"/>
              </a:rPr>
            </a:br>
            <a:r>
              <a:rPr lang="fr-FR" sz="3600" b="1" dirty="0" smtClean="0">
                <a:latin typeface="+mn-lt"/>
              </a:rPr>
              <a:t>au </a:t>
            </a:r>
            <a:r>
              <a:rPr lang="fr-FR" sz="3600" b="1" dirty="0">
                <a:latin typeface="+mn-lt"/>
                <a:cs typeface="Andalus" pitchFamily="18" charset="-78"/>
              </a:rPr>
              <a:t>Colegiul</a:t>
            </a:r>
            <a:r>
              <a:rPr lang="fr-FR" sz="3600" b="1" dirty="0">
                <a:latin typeface="+mn-lt"/>
                <a:cs typeface="Andalus" pitchFamily="18" charset="-78"/>
              </a:rPr>
              <a:t> National </a:t>
            </a:r>
            <a:r>
              <a:rPr lang="fr-FR" sz="3600" b="1" dirty="0">
                <a:latin typeface="+mn-lt"/>
                <a:cs typeface="Andalus" pitchFamily="18" charset="-78"/>
              </a:rPr>
              <a:t>Ionita</a:t>
            </a:r>
            <a:r>
              <a:rPr lang="fr-FR" sz="3600" b="1" dirty="0">
                <a:latin typeface="+mn-lt"/>
                <a:cs typeface="Andalus" pitchFamily="18" charset="-78"/>
              </a:rPr>
              <a:t> </a:t>
            </a:r>
            <a:r>
              <a:rPr lang="fr-FR" sz="3600" b="1" dirty="0" smtClean="0">
                <a:latin typeface="+mn-lt"/>
                <a:cs typeface="Andalus" pitchFamily="18" charset="-78"/>
              </a:rPr>
              <a:t>Asan</a:t>
            </a:r>
            <a:br>
              <a:rPr lang="fr-FR" sz="3600" b="1" dirty="0" smtClean="0">
                <a:latin typeface="+mn-lt"/>
                <a:cs typeface="Andalus" pitchFamily="18" charset="-78"/>
              </a:rPr>
            </a:br>
            <a:r>
              <a:rPr lang="fr-FR" sz="3600" b="1" dirty="0" smtClean="0">
                <a:latin typeface="+mn-lt"/>
                <a:cs typeface="Andalus" pitchFamily="18" charset="-78"/>
              </a:rPr>
              <a:t> </a:t>
            </a:r>
            <a:br>
              <a:rPr lang="fr-FR" sz="3600" b="1" dirty="0" smtClean="0">
                <a:latin typeface="+mn-lt"/>
                <a:cs typeface="Andalus" pitchFamily="18" charset="-78"/>
              </a:rPr>
            </a:br>
            <a:r>
              <a:rPr lang="fr-FR" sz="3600" b="1" dirty="0" smtClean="0">
                <a:latin typeface="+mn-lt"/>
                <a:cs typeface="Andalus" pitchFamily="18" charset="-78"/>
              </a:rPr>
              <a:t>de Caracal</a:t>
            </a:r>
            <a:r>
              <a:rPr lang="fr-FR" sz="3600" b="1" dirty="0">
                <a:latin typeface="Andalus" pitchFamily="18" charset="-78"/>
                <a:cs typeface="Andalus" pitchFamily="18" charset="-78"/>
              </a:rPr>
              <a:t/>
            </a:r>
            <a:br>
              <a:rPr lang="fr-FR" sz="3600" b="1" dirty="0">
                <a:latin typeface="Andalus" pitchFamily="18" charset="-78"/>
                <a:cs typeface="Andalus" pitchFamily="18" charset="-78"/>
              </a:rPr>
            </a:br>
            <a:r>
              <a:rPr lang="fr-FR" sz="3600" dirty="0" smtClean="0"/>
              <a:t/>
            </a:r>
            <a:br>
              <a:rPr lang="fr-FR" sz="3600" dirty="0" smtClean="0"/>
            </a:br>
            <a:r>
              <a:rPr lang="fr-FR" sz="3600" dirty="0" smtClean="0"/>
              <a:t> </a:t>
            </a:r>
            <a:endParaRPr lang="fr-FR"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17117"/>
            <a:ext cx="4518862" cy="62498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6177518"/>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23390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233907" y="0"/>
            <a:ext cx="324036"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4071" y="2071678"/>
            <a:ext cx="3202351" cy="2401763"/>
          </a:xfrm>
          <a:prstGeom prst="rect">
            <a:avLst/>
          </a:prstGeom>
          <a:ln>
            <a:noFill/>
          </a:ln>
          <a:effectLst>
            <a:softEdge rad="112500"/>
          </a:effectLst>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722" y="2112715"/>
            <a:ext cx="3183807" cy="2387855"/>
          </a:xfrm>
          <a:prstGeom prst="rect">
            <a:avLst/>
          </a:prstGeom>
          <a:ln>
            <a:noFill/>
          </a:ln>
          <a:effectLst>
            <a:softEdge rad="112500"/>
          </a:effectLst>
        </p:spPr>
      </p:pic>
      <p:sp>
        <p:nvSpPr>
          <p:cNvPr id="10" name="ZoneTexte 9"/>
          <p:cNvSpPr txBox="1"/>
          <p:nvPr/>
        </p:nvSpPr>
        <p:spPr>
          <a:xfrm>
            <a:off x="2994383" y="5908037"/>
            <a:ext cx="432048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b="1" dirty="0"/>
              <a:t>Très bon accueil ! </a:t>
            </a:r>
          </a:p>
        </p:txBody>
      </p:sp>
      <p:pic>
        <p:nvPicPr>
          <p:cNvPr id="11" name="Image 10" descr="e290bf4c-1088-472e-84bb-13e61daf9f16.JPG"/>
          <p:cNvPicPr>
            <a:picLocks noChangeAspect="1"/>
          </p:cNvPicPr>
          <p:nvPr/>
        </p:nvPicPr>
        <p:blipFill>
          <a:blip r:embed="rId4" cstate="print"/>
          <a:stretch>
            <a:fillRect/>
          </a:stretch>
        </p:blipFill>
        <p:spPr>
          <a:xfrm>
            <a:off x="4071934" y="2071677"/>
            <a:ext cx="1839529" cy="2452705"/>
          </a:xfrm>
          <a:prstGeom prst="rect">
            <a:avLst/>
          </a:prstGeom>
          <a:ln>
            <a:noFill/>
          </a:ln>
          <a:effectLst>
            <a:softEdge rad="112500"/>
          </a:effectLst>
        </p:spPr>
      </p:pic>
      <p:sp>
        <p:nvSpPr>
          <p:cNvPr id="12" name="Titre 1"/>
          <p:cNvSpPr>
            <a:spLocks noGrp="1"/>
          </p:cNvSpPr>
          <p:nvPr>
            <p:ph type="title"/>
          </p:nvPr>
        </p:nvSpPr>
        <p:spPr>
          <a:xfrm>
            <a:off x="557943" y="404664"/>
            <a:ext cx="8229600" cy="936104"/>
          </a:xfrm>
        </p:spPr>
        <p:txBody>
          <a:bodyPr>
            <a:normAutofit/>
          </a:bodyPr>
          <a:lstStyle/>
          <a:p>
            <a:r>
              <a:rPr lang="fr-FR" sz="3600" dirty="0" smtClean="0"/>
              <a:t>L’accueil : tout un cérémonial</a:t>
            </a:r>
            <a:endParaRPr lang="fr-FR" dirty="0"/>
          </a:p>
        </p:txBody>
      </p:sp>
      <p:sp>
        <p:nvSpPr>
          <p:cNvPr id="2" name="ZoneTexte 1"/>
          <p:cNvSpPr txBox="1"/>
          <p:nvPr/>
        </p:nvSpPr>
        <p:spPr>
          <a:xfrm>
            <a:off x="2267744" y="4869160"/>
            <a:ext cx="5760640" cy="923330"/>
          </a:xfrm>
          <a:prstGeom prst="rect">
            <a:avLst/>
          </a:prstGeom>
          <a:noFill/>
        </p:spPr>
        <p:txBody>
          <a:bodyPr wrap="square" rtlCol="0">
            <a:spAutoFit/>
          </a:bodyPr>
          <a:lstStyle/>
          <a:p>
            <a:pPr algn="ctr"/>
            <a:r>
              <a:rPr lang="fr-FR" dirty="0"/>
              <a:t>Arrivée vers 10 heures</a:t>
            </a:r>
          </a:p>
          <a:p>
            <a:pPr algn="ctr"/>
            <a:r>
              <a:rPr lang="fr-FR" dirty="0"/>
              <a:t>Nous sommes accueillis par des élèves en tenue </a:t>
            </a:r>
            <a:r>
              <a:rPr lang="fr-FR" dirty="0" smtClean="0"/>
              <a:t>traditionnelle qui nous offrent le pain et le sel</a:t>
            </a:r>
            <a:endParaRPr lang="fr-FR" dirty="0"/>
          </a:p>
        </p:txBody>
      </p:sp>
    </p:spTree>
    <p:extLst>
      <p:ext uri="{BB962C8B-B14F-4D97-AF65-F5344CB8AC3E}">
        <p14:creationId xmlns:p14="http://schemas.microsoft.com/office/powerpoint/2010/main" val="1455699554"/>
      </p:ext>
    </p:extLst>
  </p:cSld>
  <p:clrMapOvr>
    <a:masterClrMapping/>
  </p:clrMapOvr>
  <mc:AlternateContent xmlns:mc="http://schemas.openxmlformats.org/markup-compatibility/2006" xmlns:p14="http://schemas.microsoft.com/office/powerpoint/2010/main">
    <mc:Choice Requires="p14">
      <p:transition spd="slow" p14:dur="800" advClick="0" advTm="8000">
        <p:circle/>
      </p:transition>
    </mc:Choice>
    <mc:Fallback xmlns="">
      <p:transition spd="slow" advClick="0" advTm="8000">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23390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233907" y="0"/>
            <a:ext cx="324036"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1"/>
          <p:cNvSpPr>
            <a:spLocks noGrp="1"/>
          </p:cNvSpPr>
          <p:nvPr>
            <p:ph type="title"/>
          </p:nvPr>
        </p:nvSpPr>
        <p:spPr>
          <a:xfrm>
            <a:off x="665955" y="260648"/>
            <a:ext cx="8229600" cy="1143000"/>
          </a:xfrm>
        </p:spPr>
        <p:txBody>
          <a:bodyPr>
            <a:normAutofit/>
          </a:bodyPr>
          <a:lstStyle/>
          <a:p>
            <a:r>
              <a:rPr lang="fr-FR" sz="2000" b="1" dirty="0"/>
              <a:t>A notre arrivée au </a:t>
            </a:r>
            <a:r>
              <a:rPr lang="fr-FR" sz="2000" b="1" dirty="0"/>
              <a:t>Colegiul</a:t>
            </a:r>
            <a:r>
              <a:rPr lang="fr-FR" sz="2000" b="1" dirty="0"/>
              <a:t> national "</a:t>
            </a:r>
            <a:r>
              <a:rPr lang="fr-FR" sz="2000" b="1" dirty="0"/>
              <a:t>Ionita</a:t>
            </a:r>
            <a:r>
              <a:rPr lang="fr-FR" sz="2000" b="1" dirty="0"/>
              <a:t> Asan", nous avons immédiatement été </a:t>
            </a:r>
            <a:r>
              <a:rPr lang="fr-FR" sz="2000" b="1" dirty="0" smtClean="0"/>
              <a:t>confrontés </a:t>
            </a:r>
            <a:r>
              <a:rPr lang="fr-FR" sz="2000" b="1" dirty="0"/>
              <a:t>à l’altérité avec l’offrande du pain et du sel.</a:t>
            </a:r>
            <a:endParaRPr lang="fr-FR" sz="2000" dirty="0"/>
          </a:p>
        </p:txBody>
      </p:sp>
      <p:sp>
        <p:nvSpPr>
          <p:cNvPr id="13" name="Espace réservé du contenu 3"/>
          <p:cNvSpPr>
            <a:spLocks noGrp="1"/>
          </p:cNvSpPr>
          <p:nvPr>
            <p:ph sz="half" idx="4294967295"/>
          </p:nvPr>
        </p:nvSpPr>
        <p:spPr>
          <a:xfrm>
            <a:off x="971600" y="1484784"/>
            <a:ext cx="4040188" cy="5112568"/>
          </a:xfrm>
          <a:prstGeom prst="rect">
            <a:avLst/>
          </a:prstGeom>
        </p:spPr>
        <p:txBody>
          <a:bodyPr>
            <a:normAutofit fontScale="47500" lnSpcReduction="20000"/>
          </a:bodyPr>
          <a:lstStyle/>
          <a:p>
            <a:endParaRPr lang="fr-FR" sz="3800" dirty="0"/>
          </a:p>
          <a:p>
            <a:pPr marL="0" indent="0" algn="just">
              <a:buNone/>
            </a:pPr>
            <a:r>
              <a:rPr lang="fr-FR" sz="3800" dirty="0" smtClean="0"/>
              <a:t>En </a:t>
            </a:r>
            <a:r>
              <a:rPr lang="fr-FR" sz="3800" dirty="0"/>
              <a:t>habit traditionnel, les hôtes, sur le pas de la porte de leur maison, présentent à leurs invités le grand pain rond. Sur le pain, qui repose sur un beau linge brodé, se trouve un petit tas de sel. Ce grand pain est préparé pour les grandes occasions, lorsqu’un invité franchit le pas de la porte d’une maison pour la première fois. L’invité rompt alors le pain, en imprègne de sel un morceau et le mange.</a:t>
            </a:r>
          </a:p>
          <a:p>
            <a:pPr marL="0" indent="0" algn="just">
              <a:buNone/>
            </a:pPr>
            <a:r>
              <a:rPr lang="fr-FR" sz="3800" dirty="0"/>
              <a:t>L’offrande du pain et du sel est une ancienne coutume ayant valeur de communion et de fraternité ; elle vise à sceller une amitié durable. Refuser de participer à cette cérémonie pourrait offenser le sentiment d’hospitalité de l’hôte.</a:t>
            </a:r>
          </a:p>
          <a:p>
            <a:endParaRPr lang="fr-FR" dirty="0"/>
          </a:p>
        </p:txBody>
      </p:sp>
      <p:pic>
        <p:nvPicPr>
          <p:cNvPr id="14"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5292080" y="2636912"/>
            <a:ext cx="3558359" cy="28083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657730"/>
      </p:ext>
    </p:extLst>
  </p:cSld>
  <p:clrMapOvr>
    <a:masterClrMapping/>
  </p:clrMapOvr>
  <mc:AlternateContent xmlns:mc="http://schemas.openxmlformats.org/markup-compatibility/2006" xmlns:p14="http://schemas.microsoft.com/office/powerpoint/2010/main">
    <mc:Choice Requires="p14">
      <p:transition spd="slow" p14:dur="800" advClick="0" advTm="21000">
        <p:circle/>
      </p:transition>
    </mc:Choice>
    <mc:Fallback xmlns="">
      <p:transition spd="slow" advClick="0" advTm="21000">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23390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233907" y="0"/>
            <a:ext cx="324036"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1"/>
          <p:cNvSpPr>
            <a:spLocks noGrp="1"/>
          </p:cNvSpPr>
          <p:nvPr>
            <p:ph type="title"/>
          </p:nvPr>
        </p:nvSpPr>
        <p:spPr>
          <a:xfrm>
            <a:off x="665955" y="116632"/>
            <a:ext cx="8229600" cy="1143000"/>
          </a:xfrm>
        </p:spPr>
        <p:txBody>
          <a:bodyPr>
            <a:normAutofit/>
          </a:bodyPr>
          <a:lstStyle/>
          <a:p>
            <a:r>
              <a:rPr lang="fr-FR" sz="2800" b="1" dirty="0"/>
              <a:t>Le costume traditionnel roumain</a:t>
            </a:r>
            <a:r>
              <a:rPr lang="fr-FR" sz="2000" dirty="0"/>
              <a:t/>
            </a:r>
            <a:br>
              <a:rPr lang="fr-FR" sz="2000" dirty="0"/>
            </a:br>
            <a:endParaRPr lang="fr-FR" sz="2000" dirty="0"/>
          </a:p>
        </p:txBody>
      </p:sp>
      <p:sp>
        <p:nvSpPr>
          <p:cNvPr id="13" name="Espace réservé du contenu 3"/>
          <p:cNvSpPr>
            <a:spLocks noGrp="1"/>
          </p:cNvSpPr>
          <p:nvPr>
            <p:ph sz="half" idx="4294967295"/>
          </p:nvPr>
        </p:nvSpPr>
        <p:spPr>
          <a:xfrm>
            <a:off x="971600" y="1048426"/>
            <a:ext cx="2736304" cy="5625244"/>
          </a:xfrm>
          <a:prstGeom prst="rect">
            <a:avLst/>
          </a:prstGeom>
        </p:spPr>
        <p:txBody>
          <a:bodyPr>
            <a:normAutofit fontScale="70000" lnSpcReduction="20000"/>
          </a:bodyPr>
          <a:lstStyle/>
          <a:p>
            <a:pPr marL="0" indent="0" algn="just">
              <a:buNone/>
            </a:pPr>
            <a:r>
              <a:rPr lang="fr-FR" sz="2600" dirty="0" smtClean="0"/>
              <a:t>Le </a:t>
            </a:r>
            <a:r>
              <a:rPr lang="fr-FR" sz="2600" dirty="0"/>
              <a:t>costume traditionnel continue à être confectionné et porté en Roumanie.</a:t>
            </a:r>
          </a:p>
          <a:p>
            <a:pPr marL="0" indent="0" algn="just">
              <a:buNone/>
            </a:pPr>
            <a:r>
              <a:rPr lang="fr-FR" sz="2600" dirty="0"/>
              <a:t>Le costume roumain a pour caractéristique l’emploi important de la couleur blanche. Pour le confectionner, on utilise depuis toujours le lin, le chanvre, la soie et le coton. Chemises ou blouses, gilets, jupes sont ornés de riches broderies colorées, réalisées à la main, avec des motifs géométriques, des papillons, des fleurs ou même des paillettes</a:t>
            </a:r>
            <a:r>
              <a:rPr lang="fr-FR" sz="2600" dirty="0" smtClean="0"/>
              <a:t>.</a:t>
            </a:r>
          </a:p>
          <a:p>
            <a:pPr marL="0" indent="0" algn="just">
              <a:buNone/>
            </a:pPr>
            <a:endParaRPr lang="fr-FR" sz="2600" dirty="0"/>
          </a:p>
          <a:p>
            <a:pPr marL="0" indent="0" algn="just">
              <a:buNone/>
            </a:pPr>
            <a:r>
              <a:rPr lang="fr-FR" sz="2600" dirty="0"/>
              <a:t>En France, la blouse roumaine a été popularisée par Henri matisse, avec ses célèbres peintures de 1940.</a:t>
            </a:r>
          </a:p>
          <a:p>
            <a:endParaRPr lang="fr-FR" dirty="0"/>
          </a:p>
        </p:txBody>
      </p:sp>
      <p:pic>
        <p:nvPicPr>
          <p:cNvPr id="9" name="Image 8" descr="http://www.detoujours.com/img/cms/matisse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3861048"/>
            <a:ext cx="1953307" cy="2588235"/>
          </a:xfrm>
          <a:prstGeom prst="rect">
            <a:avLst/>
          </a:prstGeom>
          <a:ln>
            <a:noFill/>
          </a:ln>
          <a:effectLst>
            <a:softEdge rad="112500"/>
          </a:effectLst>
        </p:spPr>
      </p:pic>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1508" y="1124744"/>
            <a:ext cx="2791020" cy="38164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0213933"/>
      </p:ext>
    </p:extLst>
  </p:cSld>
  <p:clrMapOvr>
    <a:masterClrMapping/>
  </p:clrMapOvr>
  <mc:AlternateContent xmlns:mc="http://schemas.openxmlformats.org/markup-compatibility/2006" xmlns:p14="http://schemas.microsoft.com/office/powerpoint/2010/main">
    <mc:Choice Requires="p14">
      <p:transition spd="slow" p14:dur="800" advClick="0" advTm="21000">
        <p:circle/>
      </p:transition>
    </mc:Choice>
    <mc:Fallback xmlns="">
      <p:transition spd="slow" advClick="0" advTm="21000">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373550"/>
            <a:ext cx="2628942" cy="3505256"/>
          </a:xfrm>
          <a:prstGeom prst="rect">
            <a:avLst/>
          </a:prstGeom>
          <a:ln>
            <a:noFill/>
          </a:ln>
          <a:effectLst>
            <a:softEdge rad="112500"/>
          </a:effectLst>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3933056"/>
            <a:ext cx="3552394" cy="2664296"/>
          </a:xfrm>
          <a:prstGeom prst="rect">
            <a:avLst/>
          </a:prstGeom>
          <a:ln>
            <a:noFill/>
          </a:ln>
          <a:effectLst>
            <a:softEdge rad="112500"/>
          </a:effectLst>
        </p:spPr>
      </p:pic>
      <p:sp>
        <p:nvSpPr>
          <p:cNvPr id="10" name="Rectangle 9"/>
          <p:cNvSpPr/>
          <p:nvPr/>
        </p:nvSpPr>
        <p:spPr>
          <a:xfrm>
            <a:off x="0" y="0"/>
            <a:ext cx="23390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p:cNvSpPr/>
          <p:nvPr/>
        </p:nvSpPr>
        <p:spPr>
          <a:xfrm>
            <a:off x="233907" y="0"/>
            <a:ext cx="216024"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p:cNvSpPr/>
          <p:nvPr/>
        </p:nvSpPr>
        <p:spPr>
          <a:xfrm>
            <a:off x="449931" y="0"/>
            <a:ext cx="216024" cy="6884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218" y="3243558"/>
            <a:ext cx="4667878" cy="3500909"/>
          </a:xfrm>
          <a:prstGeom prst="rect">
            <a:avLst/>
          </a:prstGeom>
          <a:ln>
            <a:noFill/>
          </a:ln>
          <a:effectLst>
            <a:softEdge rad="112500"/>
          </a:effectLst>
        </p:spPr>
      </p:pic>
      <p:sp>
        <p:nvSpPr>
          <p:cNvPr id="15" name="ZoneTexte 14"/>
          <p:cNvSpPr txBox="1"/>
          <p:nvPr/>
        </p:nvSpPr>
        <p:spPr>
          <a:xfrm>
            <a:off x="899591" y="2097557"/>
            <a:ext cx="5014531"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dirty="0"/>
              <a:t>Visite de l’établissement et de la Galerie d’art </a:t>
            </a:r>
            <a:endParaRPr lang="fr-FR" sz="1400" dirty="0"/>
          </a:p>
          <a:p>
            <a:pPr algn="ctr"/>
            <a:r>
              <a:rPr lang="fr-FR" dirty="0"/>
              <a:t>Ancien bâtiment, galerie d’art magnifique </a:t>
            </a:r>
          </a:p>
          <a:p>
            <a:pPr algn="ctr"/>
            <a:r>
              <a:rPr lang="fr-FR" b="1" dirty="0"/>
              <a:t>Visite enrichissante </a:t>
            </a:r>
          </a:p>
        </p:txBody>
      </p:sp>
      <p:sp>
        <p:nvSpPr>
          <p:cNvPr id="2" name="Rectangle 1"/>
          <p:cNvSpPr/>
          <p:nvPr/>
        </p:nvSpPr>
        <p:spPr>
          <a:xfrm>
            <a:off x="1279707" y="396236"/>
            <a:ext cx="4444421" cy="523220"/>
          </a:xfrm>
          <a:prstGeom prst="rect">
            <a:avLst/>
          </a:prstGeom>
        </p:spPr>
        <p:txBody>
          <a:bodyPr wrap="square">
            <a:spAutoFit/>
          </a:bodyPr>
          <a:lstStyle/>
          <a:p>
            <a:pPr algn="ctr"/>
            <a:r>
              <a:rPr lang="fr-FR" sz="2800" b="1" cap="all" dirty="0" smtClean="0"/>
              <a:t>LA </a:t>
            </a:r>
            <a:r>
              <a:rPr lang="fr-FR" sz="2800" b="1" cap="all" dirty="0" smtClean="0"/>
              <a:t>pinacothèque </a:t>
            </a:r>
            <a:endParaRPr lang="fr-FR" sz="2800" dirty="0"/>
          </a:p>
        </p:txBody>
      </p:sp>
    </p:spTree>
    <p:extLst>
      <p:ext uri="{BB962C8B-B14F-4D97-AF65-F5344CB8AC3E}">
        <p14:creationId xmlns:p14="http://schemas.microsoft.com/office/powerpoint/2010/main" val="2490572352"/>
      </p:ext>
    </p:extLst>
  </p:cSld>
  <p:clrMapOvr>
    <a:masterClrMapping/>
  </p:clrMapOvr>
  <mc:AlternateContent xmlns:mc="http://schemas.openxmlformats.org/markup-compatibility/2006" xmlns:p14="http://schemas.microsoft.com/office/powerpoint/2010/main">
    <mc:Choice Requires="p14">
      <p:transition spd="slow" p14:dur="800" advTm="8000">
        <p:circle/>
      </p:transition>
    </mc:Choice>
    <mc:Fallback xmlns="">
      <p:transition spd="slow" advTm="8000">
        <p:circle/>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764</TotalTime>
  <Words>1288</Words>
  <Application>Microsoft Office PowerPoint</Application>
  <PresentationFormat>Affichage à l'écran (4:3)</PresentationFormat>
  <Paragraphs>98</Paragraphs>
  <Slides>38</Slides>
  <Notes>1</Notes>
  <HiddenSlides>0</HiddenSlides>
  <MMClips>1</MMClips>
  <ScaleCrop>false</ScaleCrop>
  <HeadingPairs>
    <vt:vector size="4" baseType="variant">
      <vt:variant>
        <vt:lpstr>Thème</vt:lpstr>
      </vt:variant>
      <vt:variant>
        <vt:i4>1</vt:i4>
      </vt:variant>
      <vt:variant>
        <vt:lpstr>Titres des diapositives</vt:lpstr>
      </vt:variant>
      <vt:variant>
        <vt:i4>38</vt:i4>
      </vt:variant>
    </vt:vector>
  </HeadingPairs>
  <TitlesOfParts>
    <vt:vector size="39" baseType="lpstr">
      <vt:lpstr>Thème Office</vt:lpstr>
      <vt:lpstr>Mobilité en Roumanie </vt:lpstr>
      <vt:lpstr>Le Départ </vt:lpstr>
      <vt:lpstr>Dimanche 15</vt:lpstr>
      <vt:lpstr>Présentation PowerPoint</vt:lpstr>
      <vt:lpstr>Lundi 16 L’accueil  au Colegiul National Ionita Asan   de Caracal   </vt:lpstr>
      <vt:lpstr>L’accueil : tout un cérémonial</vt:lpstr>
      <vt:lpstr>A notre arrivée au Colegiul national "Ionita Asan", nous avons immédiatement été confrontés à l’altérité avec l’offrande du pain et du sel.</vt:lpstr>
      <vt:lpstr>Le costume traditionnel roumain </vt:lpstr>
      <vt:lpstr>Présentation PowerPoint</vt:lpstr>
      <vt:lpstr>Présentation PowerPoint</vt:lpstr>
      <vt:lpstr>Présentation PowerPoint</vt:lpstr>
      <vt:lpstr>Les Roumains accordent à l’accueil de leurs invités une importance primordiale. Cela a été l’occasion de se régaler chaque jour avec des pâtisseries toutes meilleures les unes que les autres ; mais attention aux calories ! </vt:lpstr>
      <vt:lpstr>Discours au théâtre du Colegiul </vt:lpstr>
      <vt:lpstr>Au cours de la mobilité nous avons participé à de multiples ateliers au cours desquels nous avons pu travailler ensemble autour de problématiques liées à la migration. Moment de travail, ces ateliers ont aussi été un moment d’échange et de partage ou cours desquels il nous a fallu dépasser la barrière de la langue pour communiquer. </vt:lpstr>
      <vt:lpstr>Présentation PowerPoint</vt:lpstr>
      <vt:lpstr>Théâtre :  INTEGRATION PAR LA DANSE</vt:lpstr>
      <vt:lpstr>Présentation PowerPoint</vt:lpstr>
      <vt:lpstr>Présentation PowerPoint</vt:lpstr>
      <vt:lpstr>Mercredi 18 </vt:lpstr>
      <vt:lpstr>Présentation PowerPoint</vt:lpstr>
      <vt:lpstr>Présentation PowerPoint</vt:lpstr>
      <vt:lpstr>La tête de Décébale </vt:lpstr>
      <vt:lpstr>Présentation PowerPoint</vt:lpstr>
      <vt:lpstr>Présentation PowerPoint</vt:lpstr>
      <vt:lpstr>Restaurant Serbe </vt:lpstr>
      <vt:lpstr>Jeudi 19  </vt:lpstr>
      <vt:lpstr>Présentation PowerPoint</vt:lpstr>
      <vt:lpstr>Présentation PowerPoint</vt:lpstr>
      <vt:lpstr>Vendredi 20 </vt:lpstr>
      <vt:lpstr>Présentation PowerPoint</vt:lpstr>
      <vt:lpstr>Présentation PowerPoint</vt:lpstr>
      <vt:lpstr>Présentation PowerPoint</vt:lpstr>
      <vt:lpstr>Présentation PowerPoint</vt:lpstr>
      <vt:lpstr>Présentation PowerPoint</vt:lpstr>
      <vt:lpstr>Samedi 21 Le retour </vt:lpstr>
      <vt:lpstr>Présentation PowerPoint</vt:lpstr>
      <vt:lpstr>Présentation PowerPoint</vt:lpstr>
      <vt:lpstr>Présentation PowerPoint</vt:lpstr>
    </vt:vector>
  </TitlesOfParts>
  <Company>Orgname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Roumanie</dc:title>
  <dc:creator>Diana DAVOUST</dc:creator>
  <cp:lastModifiedBy>marc talbot</cp:lastModifiedBy>
  <cp:revision>116</cp:revision>
  <dcterms:created xsi:type="dcterms:W3CDTF">2018-04-23T08:53:01Z</dcterms:created>
  <dcterms:modified xsi:type="dcterms:W3CDTF">2018-11-17T14:39:11Z</dcterms:modified>
</cp:coreProperties>
</file>